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38"/>
  </p:notes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Roboto" panose="020B0604020202020204" charset="0"/>
      <p:regular r:id="rId39"/>
      <p:bold r:id="rId40"/>
      <p:italic r:id="rId41"/>
      <p:boldItalic r:id="rId42"/>
    </p:embeddedFont>
    <p:embeddedFont>
      <p:font typeface="Roboto Medium" panose="020B0604020202020204" charset="0"/>
      <p:regular r:id="rId43"/>
      <p:bold r:id="rId44"/>
      <p:italic r:id="rId45"/>
      <p:boldItalic r:id="rId46"/>
    </p:embeddedFont>
    <p:embeddedFont>
      <p:font typeface="Roboto Thin" panose="020B0604020202020204" charset="0"/>
      <p:regular r:id="rId47"/>
      <p:bold r:id="rId48"/>
      <p:italic r:id="rId49"/>
      <p:boldItalic r:id="rId50"/>
    </p:embeddedFont>
    <p:embeddedFont>
      <p:font typeface="Roboto Light"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Roboto Mono" panose="020B0604020202020204" charset="0"/>
      <p:regular r:id="rId59"/>
      <p:bold r:id="rId60"/>
      <p:italic r:id="rId61"/>
      <p:boldItalic r:id="rId62"/>
    </p:embeddedFont>
    <p:embeddedFont>
      <p:font typeface="Roboto Mono Medium"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A57DD7-4BB1-434E-9434-5E4769FB4A06}">
  <a:tblStyle styleId="{4BA57DD7-4BB1-434E-9434-5E4769FB4A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98" autoAdjust="0"/>
  </p:normalViewPr>
  <p:slideViewPr>
    <p:cSldViewPr snapToGrid="0">
      <p:cViewPr varScale="1">
        <p:scale>
          <a:sx n="62" d="100"/>
          <a:sy n="62" d="100"/>
        </p:scale>
        <p:origin x="13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f80a3047b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511609560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511609560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0" i="0" u="none" strike="noStrike" cap="none" dirty="0" smtClean="0">
                <a:solidFill>
                  <a:srgbClr val="000000"/>
                </a:solidFill>
                <a:effectLst/>
                <a:latin typeface="Arial"/>
                <a:ea typeface="Arial"/>
                <a:cs typeface="Arial"/>
                <a:sym typeface="Arial"/>
              </a:rPr>
              <a:t>The </a:t>
            </a:r>
            <a:r>
              <a:rPr lang="en-US" sz="1100" b="1" i="0" u="none" strike="noStrike" cap="none" dirty="0" smtClean="0">
                <a:solidFill>
                  <a:srgbClr val="000000"/>
                </a:solidFill>
                <a:effectLst/>
                <a:latin typeface="Arial"/>
                <a:ea typeface="Arial"/>
                <a:cs typeface="Arial"/>
                <a:sym typeface="Arial"/>
              </a:rPr>
              <a:t>read bit</a:t>
            </a:r>
            <a:r>
              <a:rPr lang="en-US" sz="1100" b="0" i="0" u="none" strike="noStrike" cap="none" dirty="0" smtClean="0">
                <a:solidFill>
                  <a:srgbClr val="000000"/>
                </a:solidFill>
                <a:effectLst/>
                <a:latin typeface="Arial"/>
                <a:ea typeface="Arial"/>
                <a:cs typeface="Arial"/>
                <a:sym typeface="Arial"/>
              </a:rPr>
              <a:t> (r) having read permission on a file grants the right to read the contents of the file. Read permission on a directory implies the ability to list all the files in the directory.</a:t>
            </a:r>
          </a:p>
          <a:p>
            <a:pPr fontAlgn="base"/>
            <a:r>
              <a:rPr lang="en-US" sz="1100" b="0" i="0" u="none" strike="noStrike" cap="none" dirty="0" smtClean="0">
                <a:solidFill>
                  <a:srgbClr val="000000"/>
                </a:solidFill>
                <a:effectLst/>
                <a:latin typeface="Arial"/>
                <a:ea typeface="Arial"/>
                <a:cs typeface="Arial"/>
                <a:sym typeface="Arial"/>
              </a:rPr>
              <a:t>The </a:t>
            </a:r>
            <a:r>
              <a:rPr lang="en-US" sz="1100" b="1" i="0" u="none" strike="noStrike" cap="none" dirty="0" smtClean="0">
                <a:solidFill>
                  <a:srgbClr val="000000"/>
                </a:solidFill>
                <a:effectLst/>
                <a:latin typeface="Arial"/>
                <a:ea typeface="Arial"/>
                <a:cs typeface="Arial"/>
                <a:sym typeface="Arial"/>
              </a:rPr>
              <a:t>write bit</a:t>
            </a:r>
            <a:r>
              <a:rPr lang="en-US" sz="1100" b="0" i="0" u="none" strike="noStrike" cap="none" dirty="0" smtClean="0">
                <a:solidFill>
                  <a:srgbClr val="000000"/>
                </a:solidFill>
                <a:effectLst/>
                <a:latin typeface="Arial"/>
                <a:ea typeface="Arial"/>
                <a:cs typeface="Arial"/>
                <a:sym typeface="Arial"/>
              </a:rPr>
              <a:t> (w) permission implies the ability to change the contents of the file (for a file) or create new files in the directory (for a directory).</a:t>
            </a:r>
          </a:p>
          <a:p>
            <a:pPr fontAlgn="base"/>
            <a:r>
              <a:rPr lang="en-US" sz="1100" b="0" i="0" u="none" strike="noStrike" cap="none" dirty="0" smtClean="0">
                <a:solidFill>
                  <a:srgbClr val="000000"/>
                </a:solidFill>
                <a:effectLst/>
                <a:latin typeface="Arial"/>
                <a:ea typeface="Arial"/>
                <a:cs typeface="Arial"/>
                <a:sym typeface="Arial"/>
              </a:rPr>
              <a:t>The </a:t>
            </a:r>
            <a:r>
              <a:rPr lang="en-US" sz="1100" b="1" i="0" u="none" strike="noStrike" cap="none" dirty="0" smtClean="0">
                <a:solidFill>
                  <a:srgbClr val="000000"/>
                </a:solidFill>
                <a:effectLst/>
                <a:latin typeface="Arial"/>
                <a:ea typeface="Arial"/>
                <a:cs typeface="Arial"/>
                <a:sym typeface="Arial"/>
              </a:rPr>
              <a:t>execute bit</a:t>
            </a:r>
            <a:r>
              <a:rPr lang="en-US" sz="1100" b="0" i="0" u="none" strike="noStrike" cap="none" dirty="0" smtClean="0">
                <a:solidFill>
                  <a:srgbClr val="000000"/>
                </a:solidFill>
                <a:effectLst/>
                <a:latin typeface="Arial"/>
                <a:ea typeface="Arial"/>
                <a:cs typeface="Arial"/>
                <a:sym typeface="Arial"/>
              </a:rPr>
              <a:t> (x) allows the affected user to enter the directory, and access files and directories inside. Execute permission on files means the right to execute them, if they are programs. (Files that are not programs should not be given the execute permission.)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1609560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1609560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11609560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51160956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511609560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511609560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511609560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51160956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11609560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511609560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511609560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511609560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511609560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511609560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511609560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511609560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11609560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11609560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4ff33a2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4ff33a2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11609560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11609560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511609560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511609560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511609560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511609560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511609560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511609560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11609560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11609560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511609560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511609560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511609560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511609560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511609560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511609560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511609560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511609560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11609560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11609560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116095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116095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chemeClr val="dk1"/>
                </a:solidFill>
                <a:effectLst/>
                <a:latin typeface="Calibri"/>
                <a:ea typeface="Calibri"/>
                <a:cs typeface="Calibri"/>
                <a:sym typeface="Calibri"/>
              </a:rPr>
              <a:t>Access controls are important because if there are many users logging into a server, we do not want to have those users be able to access everything.</a:t>
            </a:r>
          </a:p>
          <a:p>
            <a:r>
              <a:rPr lang="en-US" sz="1100" b="0" i="0" u="none" strike="noStrike" cap="none" dirty="0" smtClean="0">
                <a:solidFill>
                  <a:schemeClr val="dk1"/>
                </a:solidFill>
                <a:effectLst/>
                <a:latin typeface="Calibri"/>
                <a:ea typeface="Calibri"/>
                <a:cs typeface="Calibri"/>
                <a:sym typeface="Calibri"/>
              </a:rPr>
              <a:t>For example, if accounting and the IT department were using the same server, we would not want the IT staff exploring the documents of accounting or HR.</a:t>
            </a:r>
          </a:p>
          <a:p>
            <a:r>
              <a:rPr lang="en-US" sz="1100" b="0" i="0" u="none" strike="noStrike" cap="none" dirty="0" smtClean="0">
                <a:solidFill>
                  <a:schemeClr val="dk1"/>
                </a:solidFill>
                <a:effectLst/>
                <a:latin typeface="Calibri"/>
                <a:ea typeface="Calibri"/>
                <a:cs typeface="Calibri"/>
                <a:sym typeface="Calibri"/>
              </a:rPr>
              <a:t>To prevent this we can make changes to the folders to prohibit certain kinds of access to it.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511609560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11609560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11609560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511609560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511609560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511609560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5116095604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5116095604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511609560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511609560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116095604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5116095604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1160956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5116095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to this from ls –l</a:t>
            </a:r>
          </a:p>
          <a:p>
            <a:pPr marL="0" lvl="0" indent="0" algn="l" rtl="0">
              <a:spcBef>
                <a:spcPts val="0"/>
              </a:spcBef>
              <a:spcAft>
                <a:spcPts val="0"/>
              </a:spcAft>
              <a:buNone/>
            </a:pPr>
            <a:endParaRPr lang="en-US" dirty="0" smtClean="0"/>
          </a:p>
          <a:p>
            <a:r>
              <a:rPr lang="en-US" sz="1100" b="0" i="0" u="none" strike="noStrike" cap="none" dirty="0" smtClean="0">
                <a:solidFill>
                  <a:srgbClr val="000000"/>
                </a:solidFill>
                <a:effectLst/>
                <a:latin typeface="Arial"/>
                <a:ea typeface="Arial"/>
                <a:cs typeface="Arial"/>
                <a:sym typeface="Arial"/>
              </a:rPr>
              <a:t>Point out to students that this list includes more information than just the file name. From left to right, the long listing displays:</a:t>
            </a:r>
          </a:p>
          <a:p>
            <a:r>
              <a:rPr lang="en-US" sz="1100" b="0" i="0" u="none" strike="noStrike" cap="none" dirty="0" smtClean="0">
                <a:solidFill>
                  <a:srgbClr val="000000"/>
                </a:solidFill>
                <a:effectLst/>
                <a:latin typeface="Arial"/>
                <a:ea typeface="Arial"/>
                <a:cs typeface="Arial"/>
                <a:sym typeface="Arial"/>
              </a:rPr>
              <a:t>File Permissions</a:t>
            </a:r>
          </a:p>
          <a:p>
            <a:r>
              <a:rPr lang="en-US" sz="1100" b="0" i="0" u="none" strike="noStrike" cap="none" dirty="0" smtClean="0">
                <a:solidFill>
                  <a:srgbClr val="000000"/>
                </a:solidFill>
                <a:effectLst/>
                <a:latin typeface="Arial"/>
                <a:ea typeface="Arial"/>
                <a:cs typeface="Arial"/>
                <a:sym typeface="Arial"/>
              </a:rPr>
              <a:t>The number of links to this file</a:t>
            </a:r>
          </a:p>
          <a:p>
            <a:r>
              <a:rPr lang="en-US" sz="1100" b="0" i="0" u="none" strike="noStrike" cap="none" dirty="0" smtClean="0">
                <a:solidFill>
                  <a:srgbClr val="000000"/>
                </a:solidFill>
                <a:effectLst/>
                <a:latin typeface="Arial"/>
                <a:ea typeface="Arial"/>
                <a:cs typeface="Arial"/>
                <a:sym typeface="Arial"/>
              </a:rPr>
              <a:t>Username of file owner</a:t>
            </a:r>
          </a:p>
          <a:p>
            <a:r>
              <a:rPr lang="en-US" sz="1100" b="0" i="0" u="none" strike="noStrike" cap="none" dirty="0" smtClean="0">
                <a:solidFill>
                  <a:srgbClr val="000000"/>
                </a:solidFill>
                <a:effectLst/>
                <a:latin typeface="Arial"/>
                <a:ea typeface="Arial"/>
                <a:cs typeface="Arial"/>
                <a:sym typeface="Arial"/>
              </a:rPr>
              <a:t>Group of the file owner</a:t>
            </a:r>
          </a:p>
          <a:p>
            <a:r>
              <a:rPr lang="en-US" sz="1100" b="0" i="0" u="none" strike="noStrike" cap="none" dirty="0" smtClean="0">
                <a:solidFill>
                  <a:srgbClr val="000000"/>
                </a:solidFill>
                <a:effectLst/>
                <a:latin typeface="Arial"/>
                <a:ea typeface="Arial"/>
                <a:cs typeface="Arial"/>
                <a:sym typeface="Arial"/>
              </a:rPr>
              <a:t>File size in bytes</a:t>
            </a:r>
          </a:p>
          <a:p>
            <a:r>
              <a:rPr lang="en-US" sz="1100" b="0" i="0" u="none" strike="noStrike" cap="none" dirty="0" smtClean="0">
                <a:solidFill>
                  <a:srgbClr val="000000"/>
                </a:solidFill>
                <a:effectLst/>
                <a:latin typeface="Arial"/>
                <a:ea typeface="Arial"/>
                <a:cs typeface="Arial"/>
                <a:sym typeface="Arial"/>
              </a:rPr>
              <a:t>Time of last modification</a:t>
            </a:r>
          </a:p>
          <a:p>
            <a:r>
              <a:rPr lang="en-US" sz="1100" b="0" i="0" u="none" strike="noStrike" cap="none" dirty="0" smtClean="0">
                <a:solidFill>
                  <a:srgbClr val="000000"/>
                </a:solidFill>
                <a:effectLst/>
                <a:latin typeface="Arial"/>
                <a:ea typeface="Arial"/>
                <a:cs typeface="Arial"/>
                <a:sym typeface="Arial"/>
              </a:rPr>
              <a:t>File name</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511609560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511609560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11609560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511609560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Owner Permissions</a:t>
            </a:r>
            <a:r>
              <a:rPr lang="en-US" sz="1100" b="0" i="0" u="none" strike="noStrike" cap="none" dirty="0" smtClean="0">
                <a:solidFill>
                  <a:srgbClr val="000000"/>
                </a:solidFill>
                <a:effectLst/>
                <a:latin typeface="Arial"/>
                <a:ea typeface="Arial"/>
                <a:cs typeface="Arial"/>
                <a:sym typeface="Arial"/>
              </a:rPr>
              <a:t>: The next three hyphens </a:t>
            </a:r>
            <a:r>
              <a:rPr lang="en-US" dirty="0" err="1" smtClean="0"/>
              <a:t>rw</a:t>
            </a:r>
            <a:r>
              <a:rPr lang="en-US" dirty="0" smtClean="0"/>
              <a:t>-</a:t>
            </a:r>
            <a:r>
              <a:rPr lang="en-US" sz="1100" b="0" i="0" u="none" strike="noStrike" cap="none" dirty="0" smtClean="0">
                <a:solidFill>
                  <a:srgbClr val="000000"/>
                </a:solidFill>
                <a:effectLst/>
                <a:latin typeface="Arial"/>
                <a:ea typeface="Arial"/>
                <a:cs typeface="Arial"/>
                <a:sym typeface="Arial"/>
              </a:rPr>
              <a:t>, display the permissions the file owner has over this file. In this case, read and write.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160956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16095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Group Permissions</a:t>
            </a:r>
            <a:r>
              <a:rPr lang="en-US" sz="1100" b="0" i="0" u="none" strike="noStrike" cap="none" dirty="0" smtClean="0">
                <a:solidFill>
                  <a:srgbClr val="000000"/>
                </a:solidFill>
                <a:effectLst/>
                <a:latin typeface="Arial"/>
                <a:ea typeface="Arial"/>
                <a:cs typeface="Arial"/>
                <a:sym typeface="Arial"/>
              </a:rPr>
              <a:t>: The middle three hyphens </a:t>
            </a:r>
            <a:r>
              <a:rPr lang="en-US" dirty="0" smtClean="0"/>
              <a:t>r--</a:t>
            </a:r>
            <a:r>
              <a:rPr lang="en-US" sz="1100" b="0" i="0" u="none" strike="noStrike" cap="none" dirty="0" smtClean="0">
                <a:solidFill>
                  <a:srgbClr val="000000"/>
                </a:solidFill>
                <a:effectLst/>
                <a:latin typeface="Arial"/>
                <a:ea typeface="Arial"/>
                <a:cs typeface="Arial"/>
                <a:sym typeface="Arial"/>
              </a:rPr>
              <a:t> display the permissions other users in the file owner's group have over the file. In this case, just read.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511609560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511609560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Other/World Permissions</a:t>
            </a:r>
            <a:r>
              <a:rPr lang="en-US" sz="1100" b="0" i="0" u="none" strike="noStrike" cap="none" dirty="0" smtClean="0">
                <a:solidFill>
                  <a:srgbClr val="000000"/>
                </a:solidFill>
                <a:effectLst/>
                <a:latin typeface="Arial"/>
                <a:ea typeface="Arial"/>
                <a:cs typeface="Arial"/>
                <a:sym typeface="Arial"/>
              </a:rPr>
              <a:t>: The last three hyphens display the permissions that the general public has over the file. In this case, just read.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11609560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11609560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smtClean="0">
                <a:solidFill>
                  <a:srgbClr val="000000"/>
                </a:solidFill>
                <a:effectLst/>
                <a:latin typeface="Arial"/>
                <a:ea typeface="Arial"/>
                <a:cs typeface="Arial"/>
                <a:sym typeface="Arial"/>
              </a:rPr>
              <a:t>Symbolic Notation</a:t>
            </a:r>
            <a:r>
              <a:rPr lang="en-US" sz="1100" b="0" i="0" u="none" strike="noStrike" cap="none" dirty="0" smtClean="0">
                <a:solidFill>
                  <a:srgbClr val="000000"/>
                </a:solidFill>
                <a:effectLst/>
                <a:latin typeface="Arial"/>
                <a:ea typeface="Arial"/>
                <a:cs typeface="Arial"/>
                <a:sym typeface="Arial"/>
              </a:rPr>
              <a:t>: uses the letters </a:t>
            </a:r>
            <a:r>
              <a:rPr lang="en-US" dirty="0" smtClean="0"/>
              <a:t>r</a:t>
            </a:r>
            <a:r>
              <a:rPr lang="en-US" sz="1100" b="0" i="0" u="none" strike="noStrike" cap="none" dirty="0" smtClean="0">
                <a:solidFill>
                  <a:srgbClr val="000000"/>
                </a:solidFill>
                <a:effectLst/>
                <a:latin typeface="Arial"/>
                <a:ea typeface="Arial"/>
                <a:cs typeface="Arial"/>
                <a:sym typeface="Arial"/>
              </a:rPr>
              <a:t>, </a:t>
            </a:r>
            <a:r>
              <a:rPr lang="en-US" dirty="0" smtClean="0"/>
              <a:t>w</a:t>
            </a:r>
            <a:r>
              <a:rPr lang="en-US" sz="1100" b="0" i="0" u="none" strike="noStrike" cap="none" dirty="0" smtClean="0">
                <a:solidFill>
                  <a:srgbClr val="000000"/>
                </a:solidFill>
                <a:effectLst/>
                <a:latin typeface="Arial"/>
                <a:ea typeface="Arial"/>
                <a:cs typeface="Arial"/>
                <a:sym typeface="Arial"/>
              </a:rPr>
              <a:t>, and </a:t>
            </a:r>
            <a:r>
              <a:rPr lang="en-US" dirty="0" smtClean="0"/>
              <a:t>x</a:t>
            </a:r>
            <a:r>
              <a:rPr lang="en-US" sz="1100" b="0" i="0" u="none" strike="noStrike" cap="none" dirty="0" smtClean="0">
                <a:solidFill>
                  <a:srgbClr val="000000"/>
                </a:solidFill>
                <a:effectLst/>
                <a:latin typeface="Arial"/>
                <a:ea typeface="Arial"/>
                <a:cs typeface="Arial"/>
                <a:sym typeface="Arial"/>
              </a:rPr>
              <a:t> to set read, write, and execute permissions.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Untitled_Content">
  <p:cSld name="Untitled_Content">
    <p:spTree>
      <p:nvGrpSpPr>
        <p:cNvPr id="1" name="Shape 44"/>
        <p:cNvGrpSpPr/>
        <p:nvPr/>
      </p:nvGrpSpPr>
      <p:grpSpPr>
        <a:xfrm>
          <a:off x="0" y="0"/>
          <a:ext cx="0" cy="0"/>
          <a:chOff x="0" y="0"/>
          <a:chExt cx="0" cy="0"/>
        </a:xfrm>
      </p:grpSpPr>
      <p:sp>
        <p:nvSpPr>
          <p:cNvPr id="45" name="Google Shape;45;p6"/>
          <p:cNvSpPr/>
          <p:nvPr/>
        </p:nvSpPr>
        <p:spPr>
          <a:xfrm>
            <a:off x="-11741" y="4780026"/>
            <a:ext cx="9155741" cy="20574"/>
          </a:xfrm>
          <a:prstGeom prst="flowChartProcess">
            <a:avLst/>
          </a:prstGeom>
          <a:solidFill>
            <a:srgbClr val="6CCCE6"/>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46" name="Google Shape;46;p6"/>
          <p:cNvSpPr txBox="1"/>
          <p:nvPr/>
        </p:nvSpPr>
        <p:spPr>
          <a:xfrm>
            <a:off x="152400" y="4893331"/>
            <a:ext cx="2895600" cy="161583"/>
          </a:xfrm>
          <a:prstGeom prst="rect">
            <a:avLst/>
          </a:prstGeom>
          <a:noFill/>
          <a:ln>
            <a:noFill/>
          </a:ln>
        </p:spPr>
        <p:txBody>
          <a:bodyPr spcFirstLastPara="1" wrap="square" lIns="68569" tIns="34275" rIns="68569" bIns="34275" anchor="t" anchorCtr="0">
            <a:noAutofit/>
          </a:bodyPr>
          <a:lstStyle/>
          <a:p>
            <a:pPr marL="0" marR="0" lvl="0" indent="0" algn="r" rtl="0">
              <a:spcBef>
                <a:spcPts val="0"/>
              </a:spcBef>
              <a:spcAft>
                <a:spcPts val="0"/>
              </a:spcAft>
              <a:buNone/>
            </a:pPr>
            <a:r>
              <a:rPr lang="en-US" sz="600">
                <a:solidFill>
                  <a:schemeClr val="dk1"/>
                </a:solidFill>
                <a:latin typeface="Arial"/>
                <a:ea typeface="Arial"/>
                <a:cs typeface="Arial"/>
                <a:sym typeface="Arial"/>
              </a:rPr>
              <a:t>© 2018 | Trilogy Education Services - All Rights Reserved</a:t>
            </a:r>
            <a:endParaRPr sz="1050"/>
          </a:p>
        </p:txBody>
      </p:sp>
    </p:spTree>
    <p:extLst>
      <p:ext uri="{BB962C8B-B14F-4D97-AF65-F5344CB8AC3E}">
        <p14:creationId xmlns:p14="http://schemas.microsoft.com/office/powerpoint/2010/main" val="216659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Linux 1 Day 2</a:t>
            </a:r>
            <a:endParaRPr/>
          </a:p>
          <a:p>
            <a:pPr marL="0" lvl="0" indent="0" algn="r" rtl="0">
              <a:spcBef>
                <a:spcPts val="0"/>
              </a:spcBef>
              <a:spcAft>
                <a:spcPts val="0"/>
              </a:spcAft>
              <a:buNone/>
            </a:pPr>
            <a:endParaRPr/>
          </a:p>
        </p:txBody>
      </p:sp>
      <p:sp>
        <p:nvSpPr>
          <p:cNvPr id="1024" name="Google Shape;1024;p53"/>
          <p:cNvSpPr txBox="1">
            <a:spLocks noGrp="1"/>
          </p:cNvSpPr>
          <p:nvPr>
            <p:ph type="title" idx="2"/>
          </p:nvPr>
        </p:nvSpPr>
        <p:spPr>
          <a:xfrm>
            <a:off x="274350" y="1417475"/>
            <a:ext cx="8595300" cy="12480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2400">
                <a:solidFill>
                  <a:srgbClr val="24292E"/>
                </a:solidFill>
              </a:rPr>
              <a:t>Access Controls</a:t>
            </a:r>
            <a:endParaRPr sz="2400"/>
          </a:p>
        </p:txBody>
      </p:sp>
      <p:sp>
        <p:nvSpPr>
          <p:cNvPr id="1025" name="Google Shape;1025;p5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1110" name="Google Shape;1110;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Symbolic and Octal</a:t>
            </a:r>
            <a:endParaRPr/>
          </a:p>
        </p:txBody>
      </p:sp>
      <p:sp>
        <p:nvSpPr>
          <p:cNvPr id="1111" name="Google Shape;111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12" name="Google Shape;1112;p61"/>
          <p:cNvGraphicFramePr/>
          <p:nvPr/>
        </p:nvGraphicFramePr>
        <p:xfrm>
          <a:off x="2380075" y="1752200"/>
          <a:ext cx="2800100" cy="1195320"/>
        </p:xfrm>
        <a:graphic>
          <a:graphicData uri="http://schemas.openxmlformats.org/drawingml/2006/table">
            <a:tbl>
              <a:tblPr>
                <a:noFill/>
                <a:tableStyleId>{4BA57DD7-4BB1-434E-9434-5E4769FB4A06}</a:tableStyleId>
              </a:tblPr>
              <a:tblGrid>
                <a:gridCol w="460550">
                  <a:extLst>
                    <a:ext uri="{9D8B030D-6E8A-4147-A177-3AD203B41FA5}">
                      <a16:colId xmlns:a16="http://schemas.microsoft.com/office/drawing/2014/main" val="20000"/>
                    </a:ext>
                  </a:extLst>
                </a:gridCol>
                <a:gridCol w="2339550">
                  <a:extLst>
                    <a:ext uri="{9D8B030D-6E8A-4147-A177-3AD203B41FA5}">
                      <a16:colId xmlns:a16="http://schemas.microsoft.com/office/drawing/2014/main" val="20001"/>
                    </a:ext>
                  </a:extLst>
                </a:gridCol>
              </a:tblGrid>
              <a:tr h="402900">
                <a:tc>
                  <a:txBody>
                    <a:bodyPr/>
                    <a:lstStyle/>
                    <a:p>
                      <a:pPr marL="0" lvl="0" indent="0" algn="l" rtl="0">
                        <a:spcBef>
                          <a:spcPts val="0"/>
                        </a:spcBef>
                        <a:spcAft>
                          <a:spcPts val="0"/>
                        </a:spcAft>
                        <a:buNone/>
                      </a:pPr>
                      <a:r>
                        <a:rPr lang="en">
                          <a:latin typeface="Roboto Mono"/>
                          <a:ea typeface="Roboto Mono"/>
                          <a:cs typeface="Roboto Mono"/>
                          <a:sym typeface="Roboto Mono"/>
                        </a:rPr>
                        <a:t>r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read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Roboto Mono"/>
                          <a:ea typeface="Roboto Mono"/>
                          <a:cs typeface="Roboto Mono"/>
                          <a:sym typeface="Roboto Mono"/>
                        </a:rPr>
                        <a:t>w</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write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execute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13" name="Google Shape;1113;p61"/>
          <p:cNvSpPr/>
          <p:nvPr/>
        </p:nvSpPr>
        <p:spPr>
          <a:xfrm>
            <a:off x="2380025" y="1387400"/>
            <a:ext cx="2800200" cy="364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Symbolic Notation</a:t>
            </a:r>
            <a:endParaRPr>
              <a:latin typeface="Roboto Mono"/>
              <a:ea typeface="Roboto Mono"/>
              <a:cs typeface="Roboto Mono"/>
              <a:sym typeface="Roboto Mono"/>
            </a:endParaRPr>
          </a:p>
        </p:txBody>
      </p:sp>
      <p:sp>
        <p:nvSpPr>
          <p:cNvPr id="1114" name="Google Shape;1114;p61"/>
          <p:cNvSpPr txBox="1"/>
          <p:nvPr/>
        </p:nvSpPr>
        <p:spPr>
          <a:xfrm>
            <a:off x="1891100" y="3144725"/>
            <a:ext cx="43659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Roboto Mono"/>
                <a:ea typeface="Roboto Mono"/>
                <a:cs typeface="Roboto Mono"/>
                <a:sym typeface="Roboto Mono"/>
              </a:rPr>
              <a:t>rwx rw- r--</a:t>
            </a:r>
            <a:endParaRPr sz="4800">
              <a:latin typeface="Roboto Mono"/>
              <a:ea typeface="Roboto Mono"/>
              <a:cs typeface="Roboto Mono"/>
              <a:sym typeface="Roboto Mono"/>
            </a:endParaRPr>
          </a:p>
        </p:txBody>
      </p:sp>
      <p:sp>
        <p:nvSpPr>
          <p:cNvPr id="1115" name="Google Shape;1115;p61"/>
          <p:cNvSpPr/>
          <p:nvPr/>
        </p:nvSpPr>
        <p:spPr>
          <a:xfrm rot="-5400000">
            <a:off x="2402575"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txBox="1"/>
          <p:nvPr/>
        </p:nvSpPr>
        <p:spPr>
          <a:xfrm>
            <a:off x="1797025" y="4235100"/>
            <a:ext cx="14151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User can read, write execute</a:t>
            </a:r>
            <a:endParaRPr>
              <a:latin typeface="Roboto"/>
              <a:ea typeface="Roboto"/>
              <a:cs typeface="Roboto"/>
              <a:sym typeface="Roboto"/>
            </a:endParaRPr>
          </a:p>
        </p:txBody>
      </p:sp>
      <p:sp>
        <p:nvSpPr>
          <p:cNvPr id="1117" name="Google Shape;1117;p61"/>
          <p:cNvSpPr txBox="1"/>
          <p:nvPr/>
        </p:nvSpPr>
        <p:spPr>
          <a:xfrm>
            <a:off x="3313938" y="4235100"/>
            <a:ext cx="13194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Group can read and write </a:t>
            </a:r>
            <a:endParaRPr>
              <a:latin typeface="Roboto"/>
              <a:ea typeface="Roboto"/>
              <a:cs typeface="Roboto"/>
              <a:sym typeface="Roboto"/>
            </a:endParaRPr>
          </a:p>
        </p:txBody>
      </p:sp>
      <p:sp>
        <p:nvSpPr>
          <p:cNvPr id="1118" name="Google Shape;1118;p61"/>
          <p:cNvSpPr txBox="1"/>
          <p:nvPr/>
        </p:nvSpPr>
        <p:spPr>
          <a:xfrm>
            <a:off x="4852900" y="4350750"/>
            <a:ext cx="14664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Others can read </a:t>
            </a:r>
            <a:endParaRPr>
              <a:latin typeface="Roboto"/>
              <a:ea typeface="Roboto"/>
              <a:cs typeface="Roboto"/>
              <a:sym typeface="Roboto"/>
            </a:endParaRPr>
          </a:p>
        </p:txBody>
      </p:sp>
      <p:sp>
        <p:nvSpPr>
          <p:cNvPr id="1119" name="Google Shape;1119;p61"/>
          <p:cNvSpPr/>
          <p:nvPr/>
        </p:nvSpPr>
        <p:spPr>
          <a:xfrm rot="-5400000">
            <a:off x="3871650"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rot="-5400000">
            <a:off x="5340725"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1126" name="Google Shape;1126;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Symbolic and Octal</a:t>
            </a:r>
            <a:endParaRPr/>
          </a:p>
        </p:txBody>
      </p:sp>
      <p:sp>
        <p:nvSpPr>
          <p:cNvPr id="1127" name="Google Shape;1127;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28" name="Google Shape;1128;p62"/>
          <p:cNvGraphicFramePr/>
          <p:nvPr/>
        </p:nvGraphicFramePr>
        <p:xfrm>
          <a:off x="393425" y="1445522"/>
          <a:ext cx="4005950" cy="3291570"/>
        </p:xfrm>
        <a:graphic>
          <a:graphicData uri="http://schemas.openxmlformats.org/drawingml/2006/table">
            <a:tbl>
              <a:tblPr>
                <a:noFill/>
                <a:tableStyleId>{4BA57DD7-4BB1-434E-9434-5E4769FB4A06}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2474550">
                  <a:extLst>
                    <a:ext uri="{9D8B030D-6E8A-4147-A177-3AD203B41FA5}">
                      <a16:colId xmlns:a16="http://schemas.microsoft.com/office/drawing/2014/main" val="20004"/>
                    </a:ext>
                  </a:extLst>
                </a:gridCol>
              </a:tblGrid>
              <a:tr h="260750">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0</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No permission</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write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3</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Write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0400">
                <a:tc>
                  <a:txBody>
                    <a:bodyPr/>
                    <a:lstStyle/>
                    <a:p>
                      <a:pPr marL="0" lvl="0" indent="0" algn="l" rtl="0">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read</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0400">
                <a:tc>
                  <a:txBody>
                    <a:bodyPr/>
                    <a:lstStyle/>
                    <a:p>
                      <a:pPr marL="0" lvl="0" indent="0" algn="l" rtl="0">
                        <a:spcBef>
                          <a:spcPts val="0"/>
                        </a:spcBef>
                        <a:spcAft>
                          <a:spcPts val="0"/>
                        </a:spcAft>
                        <a:buNone/>
                      </a:pPr>
                      <a:r>
                        <a:rPr lang="en" sz="1200">
                          <a:latin typeface="Roboto Mono"/>
                          <a:ea typeface="Roboto Mono"/>
                          <a:cs typeface="Roboto Mono"/>
                          <a:sym typeface="Roboto Mono"/>
                        </a:rPr>
                        <a:t>5</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6</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and write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7</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write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29" name="Google Shape;1129;p62"/>
          <p:cNvSpPr txBox="1"/>
          <p:nvPr/>
        </p:nvSpPr>
        <p:spPr>
          <a:xfrm>
            <a:off x="4867800" y="1340550"/>
            <a:ext cx="34773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Mono"/>
                <a:ea typeface="Roboto Mono"/>
                <a:cs typeface="Roboto Mono"/>
                <a:sym typeface="Roboto Mono"/>
              </a:rPr>
              <a:t>rwx  rw-  r--</a:t>
            </a:r>
            <a:endParaRPr sz="3000">
              <a:latin typeface="Roboto Mono"/>
              <a:ea typeface="Roboto Mono"/>
              <a:cs typeface="Roboto Mono"/>
              <a:sym typeface="Roboto Mono"/>
            </a:endParaRPr>
          </a:p>
        </p:txBody>
      </p:sp>
      <p:sp>
        <p:nvSpPr>
          <p:cNvPr id="1130" name="Google Shape;1130;p62"/>
          <p:cNvSpPr/>
          <p:nvPr/>
        </p:nvSpPr>
        <p:spPr>
          <a:xfrm rot="-5400000">
            <a:off x="5197225"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rot="-5400000">
            <a:off x="6340671"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p:nvPr/>
        </p:nvSpPr>
        <p:spPr>
          <a:xfrm rot="-5400000">
            <a:off x="7484117"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txBox="1"/>
          <p:nvPr/>
        </p:nvSpPr>
        <p:spPr>
          <a:xfrm>
            <a:off x="4751900" y="4254625"/>
            <a:ext cx="11586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User can read, write execute</a:t>
            </a:r>
            <a:endParaRPr sz="1200">
              <a:latin typeface="Roboto"/>
              <a:ea typeface="Roboto"/>
              <a:cs typeface="Roboto"/>
              <a:sym typeface="Roboto"/>
            </a:endParaRPr>
          </a:p>
        </p:txBody>
      </p:sp>
      <p:sp>
        <p:nvSpPr>
          <p:cNvPr id="1134" name="Google Shape;1134;p62"/>
          <p:cNvSpPr txBox="1"/>
          <p:nvPr/>
        </p:nvSpPr>
        <p:spPr>
          <a:xfrm>
            <a:off x="5889700" y="4214975"/>
            <a:ext cx="11586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Group can read and write </a:t>
            </a:r>
            <a:endParaRPr sz="1200">
              <a:latin typeface="Roboto"/>
              <a:ea typeface="Roboto"/>
              <a:cs typeface="Roboto"/>
              <a:sym typeface="Roboto"/>
            </a:endParaRPr>
          </a:p>
        </p:txBody>
      </p:sp>
      <p:sp>
        <p:nvSpPr>
          <p:cNvPr id="1135" name="Google Shape;1135;p62"/>
          <p:cNvSpPr txBox="1"/>
          <p:nvPr/>
        </p:nvSpPr>
        <p:spPr>
          <a:xfrm>
            <a:off x="7171750" y="4290663"/>
            <a:ext cx="13194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Others can read </a:t>
            </a:r>
            <a:endParaRPr sz="1200">
              <a:latin typeface="Roboto"/>
              <a:ea typeface="Roboto"/>
              <a:cs typeface="Roboto"/>
              <a:sym typeface="Roboto"/>
            </a:endParaRPr>
          </a:p>
        </p:txBody>
      </p:sp>
      <p:sp>
        <p:nvSpPr>
          <p:cNvPr id="1136" name="Google Shape;1136;p62"/>
          <p:cNvSpPr txBox="1"/>
          <p:nvPr/>
        </p:nvSpPr>
        <p:spPr>
          <a:xfrm>
            <a:off x="4819375" y="2220925"/>
            <a:ext cx="997200" cy="2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+ 1</a:t>
            </a:r>
            <a:endParaRPr/>
          </a:p>
        </p:txBody>
      </p:sp>
      <p:sp>
        <p:nvSpPr>
          <p:cNvPr id="1137" name="Google Shape;1137;p62"/>
          <p:cNvSpPr txBox="1"/>
          <p:nvPr/>
        </p:nvSpPr>
        <p:spPr>
          <a:xfrm>
            <a:off x="5993750" y="2239325"/>
            <a:ext cx="997200" cy="2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+ 0</a:t>
            </a:r>
            <a:endParaRPr/>
          </a:p>
        </p:txBody>
      </p:sp>
      <p:sp>
        <p:nvSpPr>
          <p:cNvPr id="1138" name="Google Shape;1138;p62"/>
          <p:cNvSpPr txBox="1"/>
          <p:nvPr/>
        </p:nvSpPr>
        <p:spPr>
          <a:xfrm>
            <a:off x="7217725" y="2246675"/>
            <a:ext cx="9027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+ 0 + 0 </a:t>
            </a:r>
            <a:endParaRPr/>
          </a:p>
        </p:txBody>
      </p:sp>
      <p:sp>
        <p:nvSpPr>
          <p:cNvPr id="1139" name="Google Shape;1139;p62"/>
          <p:cNvSpPr/>
          <p:nvPr/>
        </p:nvSpPr>
        <p:spPr>
          <a:xfrm rot="-5400000">
            <a:off x="5197225" y="224307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2"/>
          <p:cNvSpPr/>
          <p:nvPr/>
        </p:nvSpPr>
        <p:spPr>
          <a:xfrm rot="-5400000">
            <a:off x="6355850" y="2178875"/>
            <a:ext cx="241500" cy="9027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rot="-5400000">
            <a:off x="7557975" y="2208450"/>
            <a:ext cx="240600" cy="8604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txBox="1"/>
          <p:nvPr/>
        </p:nvSpPr>
        <p:spPr>
          <a:xfrm>
            <a:off x="4944050" y="294917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7</a:t>
            </a:r>
            <a:endParaRPr>
              <a:latin typeface="Roboto Mono"/>
              <a:ea typeface="Roboto Mono"/>
              <a:cs typeface="Roboto Mono"/>
              <a:sym typeface="Roboto Mono"/>
            </a:endParaRPr>
          </a:p>
        </p:txBody>
      </p:sp>
      <p:sp>
        <p:nvSpPr>
          <p:cNvPr id="1143" name="Google Shape;1143;p62"/>
          <p:cNvSpPr txBox="1"/>
          <p:nvPr/>
        </p:nvSpPr>
        <p:spPr>
          <a:xfrm>
            <a:off x="6081850" y="2924213"/>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6</a:t>
            </a:r>
            <a:endParaRPr>
              <a:latin typeface="Roboto Mono"/>
              <a:ea typeface="Roboto Mono"/>
              <a:cs typeface="Roboto Mono"/>
              <a:sym typeface="Roboto Mono"/>
            </a:endParaRPr>
          </a:p>
        </p:txBody>
      </p:sp>
      <p:sp>
        <p:nvSpPr>
          <p:cNvPr id="1144" name="Google Shape;1144;p62"/>
          <p:cNvSpPr txBox="1"/>
          <p:nvPr/>
        </p:nvSpPr>
        <p:spPr>
          <a:xfrm>
            <a:off x="7219650" y="292422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4</a:t>
            </a:r>
            <a:endParaRPr>
              <a:latin typeface="Roboto Mono"/>
              <a:ea typeface="Roboto Mono"/>
              <a:cs typeface="Roboto Mono"/>
              <a:sym typeface="Roboto Mono"/>
            </a:endParaRPr>
          </a:p>
        </p:txBody>
      </p:sp>
      <p:sp>
        <p:nvSpPr>
          <p:cNvPr id="1145" name="Google Shape;1145;p62"/>
          <p:cNvSpPr/>
          <p:nvPr/>
        </p:nvSpPr>
        <p:spPr>
          <a:xfrm rot="5400000">
            <a:off x="6321625" y="1770775"/>
            <a:ext cx="441000" cy="3222600"/>
          </a:xfrm>
          <a:prstGeom prst="rightBrace">
            <a:avLst>
              <a:gd name="adj1" fmla="val 8333"/>
              <a:gd name="adj2" fmla="val 5206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txBox="1"/>
          <p:nvPr/>
        </p:nvSpPr>
        <p:spPr>
          <a:xfrm>
            <a:off x="5303800" y="3642588"/>
            <a:ext cx="23304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Mono"/>
                <a:ea typeface="Roboto Mono"/>
                <a:cs typeface="Roboto Mono"/>
                <a:sym typeface="Roboto Mono"/>
              </a:rPr>
              <a:t>764</a:t>
            </a:r>
            <a:endParaRPr sz="1800">
              <a:latin typeface="Roboto Mono"/>
              <a:ea typeface="Roboto Mono"/>
              <a:cs typeface="Roboto Mono"/>
              <a:sym typeface="Roboto Mono"/>
            </a:endParaRPr>
          </a:p>
        </p:txBody>
      </p:sp>
      <p:cxnSp>
        <p:nvCxnSpPr>
          <p:cNvPr id="1147" name="Google Shape;1147;p62"/>
          <p:cNvCxnSpPr>
            <a:endCxn id="1133" idx="0"/>
          </p:cNvCxnSpPr>
          <p:nvPr/>
        </p:nvCxnSpPr>
        <p:spPr>
          <a:xfrm flipH="1">
            <a:off x="5331200" y="3990925"/>
            <a:ext cx="887400" cy="263700"/>
          </a:xfrm>
          <a:prstGeom prst="straightConnector1">
            <a:avLst/>
          </a:prstGeom>
          <a:noFill/>
          <a:ln w="9525" cap="flat" cmpd="sng">
            <a:solidFill>
              <a:srgbClr val="000000"/>
            </a:solidFill>
            <a:prstDash val="dash"/>
            <a:round/>
            <a:headEnd type="none" w="med" len="med"/>
            <a:tailEnd type="none" w="med" len="med"/>
          </a:ln>
        </p:spPr>
      </p:cxnSp>
      <p:cxnSp>
        <p:nvCxnSpPr>
          <p:cNvPr id="1148" name="Google Shape;1148;p62"/>
          <p:cNvCxnSpPr/>
          <p:nvPr/>
        </p:nvCxnSpPr>
        <p:spPr>
          <a:xfrm flipH="1">
            <a:off x="6468850" y="4004025"/>
            <a:ext cx="1200" cy="330600"/>
          </a:xfrm>
          <a:prstGeom prst="straightConnector1">
            <a:avLst/>
          </a:prstGeom>
          <a:noFill/>
          <a:ln w="9525" cap="flat" cmpd="sng">
            <a:solidFill>
              <a:srgbClr val="000000"/>
            </a:solidFill>
            <a:prstDash val="dash"/>
            <a:round/>
            <a:headEnd type="none" w="med" len="med"/>
            <a:tailEnd type="none" w="med" len="med"/>
          </a:ln>
        </p:spPr>
      </p:cxnSp>
      <p:cxnSp>
        <p:nvCxnSpPr>
          <p:cNvPr id="1149" name="Google Shape;1149;p62"/>
          <p:cNvCxnSpPr>
            <a:endCxn id="1135" idx="0"/>
          </p:cNvCxnSpPr>
          <p:nvPr/>
        </p:nvCxnSpPr>
        <p:spPr>
          <a:xfrm>
            <a:off x="6720250" y="3971163"/>
            <a:ext cx="1111200" cy="319500"/>
          </a:xfrm>
          <a:prstGeom prst="straightConnector1">
            <a:avLst/>
          </a:prstGeom>
          <a:noFill/>
          <a:ln w="9525" cap="flat" cmpd="sng">
            <a:solidFill>
              <a:srgbClr val="000000"/>
            </a:solidFill>
            <a:prstDash val="dash"/>
            <a:round/>
            <a:headEnd type="none" w="med" len="med"/>
            <a:tailEnd type="none" w="med" len="med"/>
          </a:ln>
        </p:spPr>
      </p:cxnSp>
      <p:sp>
        <p:nvSpPr>
          <p:cNvPr id="1150" name="Google Shape;1150;p62"/>
          <p:cNvSpPr txBox="1"/>
          <p:nvPr/>
        </p:nvSpPr>
        <p:spPr>
          <a:xfrm>
            <a:off x="393450" y="1156925"/>
            <a:ext cx="4005900" cy="28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Octal Notation</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156" name="Google Shape;1156;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7" name="Google Shape;1157;p6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File Permissions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practice inspecting and setting file permissions. </a:t>
            </a: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 </a:t>
            </a: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latin typeface="Roboto"/>
                <a:ea typeface="Roboto"/>
                <a:cs typeface="Roboto"/>
                <a:sym typeface="Roboto"/>
              </a:rPr>
              <a:t>File Permissions</a:t>
            </a:r>
            <a:endParaRPr>
              <a:latin typeface="Roboto"/>
              <a:ea typeface="Roboto"/>
              <a:cs typeface="Roboto"/>
              <a:sym typeface="Roboto"/>
            </a:endParaRPr>
          </a:p>
        </p:txBody>
      </p:sp>
      <p:sp>
        <p:nvSpPr>
          <p:cNvPr id="1163" name="Google Shape;1163;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164" name="Google Shape;1164;p64"/>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chemeClr val="dk1"/>
                </a:solidFill>
                <a:latin typeface="Roboto Medium"/>
                <a:ea typeface="Roboto Medium"/>
                <a:cs typeface="Roboto Medium"/>
                <a:sym typeface="Roboto Medium"/>
              </a:rPr>
              <a:t>1. Inspect the permissions on the following files and directories:</a:t>
            </a:r>
            <a:endParaRPr>
              <a:solidFill>
                <a:schemeClr val="dk1"/>
              </a:solidFill>
              <a:latin typeface="Roboto Medium"/>
              <a:ea typeface="Roboto Medium"/>
              <a:cs typeface="Roboto Medium"/>
              <a:sym typeface="Roboto Medium"/>
            </a:endParaRPr>
          </a:p>
          <a:p>
            <a:pPr marL="457200" lvl="0" indent="-317500" algn="l" rtl="0">
              <a:lnSpc>
                <a:spcPct val="115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/etc/shadow, /etc/passwd, ~/.bashrc</a:t>
            </a:r>
            <a:r>
              <a:rPr lang="en">
                <a:solidFill>
                  <a:schemeClr val="dk1"/>
                </a:solidFill>
              </a:rPr>
              <a:t>, the directories in</a:t>
            </a:r>
            <a:r>
              <a:rPr lang="en">
                <a:solidFill>
                  <a:schemeClr val="dk1"/>
                </a:solidFill>
                <a:latin typeface="Roboto Mono"/>
                <a:ea typeface="Roboto Mono"/>
                <a:cs typeface="Roboto Mono"/>
                <a:sym typeface="Roboto Mono"/>
              </a:rPr>
              <a:t> /home</a:t>
            </a:r>
            <a:endParaRPr>
              <a:solidFill>
                <a:schemeClr val="dk1"/>
              </a:solidFill>
              <a:latin typeface="Roboto Mono"/>
              <a:ea typeface="Roboto Mono"/>
              <a:cs typeface="Roboto Mono"/>
              <a:sym typeface="Roboto Mono"/>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Make sure to record the file permissions for these files</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2. Next, create two new directories in </a:t>
            </a:r>
            <a:r>
              <a:rPr lang="en">
                <a:solidFill>
                  <a:schemeClr val="dk1"/>
                </a:solidFill>
                <a:latin typeface="Roboto Mono"/>
                <a:ea typeface="Roboto Mono"/>
                <a:cs typeface="Roboto Mono"/>
                <a:sym typeface="Roboto Mono"/>
              </a:rPr>
              <a:t>~/Documents</a:t>
            </a:r>
            <a:r>
              <a:rPr lang="en">
                <a:solidFill>
                  <a:schemeClr val="dk1"/>
                </a:solidFill>
                <a:latin typeface="Roboto Medium"/>
                <a:ea typeface="Roboto Medium"/>
                <a:cs typeface="Roboto Medium"/>
                <a:sym typeface="Roboto Medium"/>
              </a:rPr>
              <a:t>, called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and </a:t>
            </a:r>
            <a:r>
              <a:rPr lang="en">
                <a:solidFill>
                  <a:schemeClr val="dk1"/>
                </a:solidFill>
                <a:latin typeface="Roboto Mono"/>
                <a:ea typeface="Roboto Mono"/>
                <a:cs typeface="Roboto Mono"/>
                <a:sym typeface="Roboto Mono"/>
              </a:rPr>
              <a:t>PrivateData</a:t>
            </a:r>
            <a:endParaRPr>
              <a:solidFill>
                <a:schemeClr val="dk1"/>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a:solidFill>
                <a:schemeClr val="dk1"/>
              </a:solidFill>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3. In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create three new files. Use any names you’d like</a:t>
            </a:r>
            <a:endParaRPr>
              <a:solidFill>
                <a:schemeClr val="dk1"/>
              </a:solidFill>
              <a:latin typeface="Roboto Medium"/>
              <a:ea typeface="Roboto Medium"/>
              <a:cs typeface="Roboto Medium"/>
              <a:sym typeface="Roboto Medium"/>
            </a:endParaRPr>
          </a:p>
          <a:p>
            <a:pPr marL="0" lvl="0" indent="45720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Grant “group” read access (but not write or execute), and restrict “other” access to these files</a:t>
            </a:r>
            <a:endParaRPr>
              <a:solidFill>
                <a:schemeClr val="dk1"/>
              </a:solidFill>
            </a:endParaRPr>
          </a:p>
          <a:p>
            <a:pPr marL="0" lvl="0" indent="0" algn="l" rtl="0">
              <a:lnSpc>
                <a:spcPct val="115000"/>
              </a:lnSpc>
              <a:spcBef>
                <a:spcPts val="0"/>
              </a:spcBef>
              <a:spcAft>
                <a:spcPts val="0"/>
              </a:spcAft>
              <a:buNone/>
            </a:pPr>
            <a:endParaRPr>
              <a:solidFill>
                <a:schemeClr val="dk1"/>
              </a:solidFill>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4. Change back to </a:t>
            </a:r>
            <a:r>
              <a:rPr lang="en">
                <a:solidFill>
                  <a:schemeClr val="dk1"/>
                </a:solidFill>
                <a:latin typeface="Roboto Mono"/>
                <a:ea typeface="Roboto Mono"/>
                <a:cs typeface="Roboto Mono"/>
                <a:sym typeface="Roboto Mono"/>
              </a:rPr>
              <a:t>~/Documents</a:t>
            </a:r>
            <a:r>
              <a:rPr lang="en">
                <a:solidFill>
                  <a:schemeClr val="dk1"/>
                </a:solidFill>
                <a:latin typeface="Roboto Medium"/>
                <a:ea typeface="Roboto Medium"/>
                <a:cs typeface="Roboto Medium"/>
                <a:sym typeface="Roboto Medium"/>
              </a:rPr>
              <a:t>. Update the permissions for files in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such that they have "group" read </a:t>
            </a:r>
            <a:r>
              <a:rPr lang="en" i="1">
                <a:solidFill>
                  <a:schemeClr val="dk1"/>
                </a:solidFill>
                <a:latin typeface="Roboto Medium"/>
                <a:ea typeface="Roboto Medium"/>
                <a:cs typeface="Roboto Medium"/>
                <a:sym typeface="Roboto Medium"/>
              </a:rPr>
              <a:t>and</a:t>
            </a:r>
            <a:r>
              <a:rPr lang="en">
                <a:solidFill>
                  <a:schemeClr val="dk1"/>
                </a:solidFill>
                <a:latin typeface="Roboto Medium"/>
                <a:ea typeface="Roboto Medium"/>
                <a:cs typeface="Roboto Medium"/>
                <a:sym typeface="Roboto Medium"/>
              </a:rPr>
              <a:t> write access.</a:t>
            </a:r>
            <a:endParaRPr>
              <a:solidFill>
                <a:schemeClr val="dk1"/>
              </a:solidFill>
              <a:latin typeface="Roboto Medium"/>
              <a:ea typeface="Roboto Medium"/>
              <a:cs typeface="Roboto Medium"/>
              <a:sym typeface="Roboto Medium"/>
            </a:endParaRPr>
          </a:p>
          <a:p>
            <a:pPr marL="0" lvl="0" indent="0" algn="l" rtl="0">
              <a:spcBef>
                <a:spcPts val="0"/>
              </a:spcBef>
              <a:spcAft>
                <a:spcPts val="800"/>
              </a:spcAft>
              <a:buNone/>
            </a:pPr>
            <a:endParaRPr/>
          </a:p>
        </p:txBody>
      </p:sp>
      <p:sp>
        <p:nvSpPr>
          <p:cNvPr id="1165" name="Google Shape;1165;p6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1166" name="Google Shape;1166;p6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5"/>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File Permissions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and Groups</a:t>
            </a:r>
            <a:endParaRPr/>
          </a:p>
        </p:txBody>
      </p:sp>
      <p:sp>
        <p:nvSpPr>
          <p:cNvPr id="1178" name="Google Shape;1178;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6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Groups allow multiple related users to share file permissions.</a:t>
            </a:r>
            <a:endParaRPr/>
          </a:p>
        </p:txBody>
      </p:sp>
      <p:sp>
        <p:nvSpPr>
          <p:cNvPr id="1184" name="Google Shape;1184;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0" name="Google Shape;1190;p6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Determining Group Membership</a:t>
            </a:r>
            <a:endParaRPr>
              <a:solidFill>
                <a:srgbClr val="F1C232"/>
              </a:solidFill>
            </a:endParaRPr>
          </a:p>
        </p:txBody>
      </p:sp>
      <p:sp>
        <p:nvSpPr>
          <p:cNvPr id="1191" name="Google Shape;1191;p68"/>
          <p:cNvSpPr txBox="1"/>
          <p:nvPr/>
        </p:nvSpPr>
        <p:spPr>
          <a:xfrm>
            <a:off x="3086100" y="734775"/>
            <a:ext cx="2330400" cy="11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id</a:t>
            </a:r>
            <a:endParaRPr sz="1800">
              <a:latin typeface="Roboto Mono"/>
              <a:ea typeface="Roboto Mono"/>
              <a:cs typeface="Roboto Mono"/>
              <a:sym typeface="Roboto Mono"/>
            </a:endParaRPr>
          </a:p>
          <a:p>
            <a:pPr marL="0" lvl="0" indent="0" algn="l" rtl="0">
              <a:spcBef>
                <a:spcPts val="0"/>
              </a:spcBef>
              <a:spcAft>
                <a:spcPts val="0"/>
              </a:spcAft>
              <a:buNone/>
            </a:pPr>
            <a:r>
              <a:rPr lang="en" sz="1800">
                <a:latin typeface="Roboto Mono"/>
                <a:ea typeface="Roboto Mono"/>
                <a:cs typeface="Roboto Mono"/>
                <a:sym typeface="Roboto Mono"/>
              </a:rPr>
              <a:t>uid</a:t>
            </a:r>
            <a:endParaRPr sz="1800">
              <a:latin typeface="Roboto Mono"/>
              <a:ea typeface="Roboto Mono"/>
              <a:cs typeface="Roboto Mono"/>
              <a:sym typeface="Roboto Mono"/>
            </a:endParaRPr>
          </a:p>
          <a:p>
            <a:pPr marL="0" lvl="0" indent="0" algn="l" rtl="0">
              <a:spcBef>
                <a:spcPts val="0"/>
              </a:spcBef>
              <a:spcAft>
                <a:spcPts val="0"/>
              </a:spcAft>
              <a:buNone/>
            </a:pPr>
            <a:r>
              <a:rPr lang="en" sz="1800">
                <a:latin typeface="Roboto Mono"/>
                <a:ea typeface="Roboto Mono"/>
                <a:cs typeface="Roboto Mono"/>
                <a:sym typeface="Roboto Mono"/>
              </a:rPr>
              <a:t>gid</a:t>
            </a:r>
            <a:endParaRPr sz="1800">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  </a:t>
            </a:r>
            <a:endParaRPr>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7" name="Google Shape;1197;p6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Adding Users</a:t>
            </a:r>
            <a:endParaRPr>
              <a:solidFill>
                <a:srgbClr val="F1C232"/>
              </a:solidFill>
            </a:endParaRPr>
          </a:p>
        </p:txBody>
      </p:sp>
      <p:sp>
        <p:nvSpPr>
          <p:cNvPr id="1198" name="Google Shape;1198;p69"/>
          <p:cNvSpPr txBox="1"/>
          <p:nvPr/>
        </p:nvSpPr>
        <p:spPr>
          <a:xfrm>
            <a:off x="3086100" y="734775"/>
            <a:ext cx="2508900" cy="1133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useradd</a:t>
            </a:r>
            <a:endParaRPr>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sudo adduser new_user</a:t>
            </a:r>
            <a:endParaRPr>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  </a:t>
            </a:r>
            <a:endParaRPr>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Users</a:t>
            </a:r>
            <a:endParaRPr/>
          </a:p>
        </p:txBody>
      </p:sp>
      <p:sp>
        <p:nvSpPr>
          <p:cNvPr id="1204" name="Google Shape;1204;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Instructor Demonstration</a:t>
            </a:r>
            <a:endParaRPr/>
          </a:p>
        </p:txBody>
      </p:sp>
      <p:sp>
        <p:nvSpPr>
          <p:cNvPr id="1205" name="Google Shape;1205;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6" name="Google Shape;1206;p7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How do you add users to a system?</a:t>
            </a:r>
            <a:endParaRPr sz="1800">
              <a:latin typeface="Roboto Light"/>
              <a:ea typeface="Roboto Light"/>
              <a:cs typeface="Roboto Light"/>
              <a:sym typeface="Roboto Light"/>
            </a:endParaRPr>
          </a:p>
          <a:p>
            <a:pPr marL="457200" lvl="0" indent="-342900" algn="l" rtl="0">
              <a:spcBef>
                <a:spcPts val="800"/>
              </a:spcBef>
              <a:spcAft>
                <a:spcPts val="0"/>
              </a:spcAft>
              <a:buSzPts val="1800"/>
              <a:buFont typeface="Roboto Mono"/>
              <a:buChar char="-"/>
            </a:pPr>
            <a:r>
              <a:rPr lang="en" sz="1800">
                <a:latin typeface="Roboto Mono"/>
                <a:ea typeface="Roboto Mono"/>
                <a:cs typeface="Roboto Mono"/>
                <a:sym typeface="Roboto Mono"/>
              </a:rPr>
              <a:t>useradd, adduser</a:t>
            </a:r>
            <a:endParaRPr sz="1800">
              <a:latin typeface="Roboto Mono"/>
              <a:ea typeface="Roboto Mono"/>
              <a:cs typeface="Roboto Mono"/>
              <a:sym typeface="Roboto Mono"/>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Advantages of </a:t>
            </a:r>
            <a:r>
              <a:rPr lang="en" sz="1800">
                <a:latin typeface="Roboto Mono"/>
                <a:ea typeface="Roboto Mono"/>
                <a:cs typeface="Roboto Mono"/>
                <a:sym typeface="Roboto Mono"/>
              </a:rPr>
              <a:t>adduser</a:t>
            </a:r>
            <a:r>
              <a:rPr lang="en" sz="1800">
                <a:latin typeface="Roboto Light"/>
                <a:ea typeface="Roboto Light"/>
                <a:cs typeface="Roboto Light"/>
                <a:sym typeface="Roboto Light"/>
              </a:rPr>
              <a:t> over </a:t>
            </a:r>
            <a:r>
              <a:rPr lang="en" sz="1800">
                <a:latin typeface="Roboto Mono"/>
                <a:ea typeface="Roboto Mono"/>
                <a:cs typeface="Roboto Mono"/>
                <a:sym typeface="Roboto Mono"/>
              </a:rPr>
              <a:t>useradd</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Char char="-"/>
            </a:pPr>
            <a:r>
              <a:rPr lang="en" sz="1800"/>
              <a:t>Easier to customize user creation process</a:t>
            </a:r>
            <a:endParaRPr sz="1800"/>
          </a:p>
          <a:p>
            <a:pPr marL="457200" lvl="0" indent="-342900" algn="l" rtl="0">
              <a:lnSpc>
                <a:spcPct val="150000"/>
              </a:lnSpc>
              <a:spcBef>
                <a:spcPts val="0"/>
              </a:spcBef>
              <a:spcAft>
                <a:spcPts val="0"/>
              </a:spcAft>
              <a:buSzPts val="1800"/>
              <a:buChar char="-"/>
            </a:pPr>
            <a:r>
              <a:rPr lang="en" sz="1800"/>
              <a:t>set user passwords</a:t>
            </a:r>
            <a:endParaRPr sz="1800"/>
          </a:p>
          <a:p>
            <a:pPr marL="457200" lvl="0" indent="-342900" algn="l" rtl="0">
              <a:lnSpc>
                <a:spcPct val="150000"/>
              </a:lnSpc>
              <a:spcBef>
                <a:spcPts val="0"/>
              </a:spcBef>
              <a:spcAft>
                <a:spcPts val="0"/>
              </a:spcAft>
              <a:buSzPts val="1800"/>
              <a:buChar char="-"/>
            </a:pPr>
            <a:r>
              <a:rPr lang="en" sz="1800"/>
              <a:t>Create and manage groups / group memberships</a:t>
            </a:r>
            <a:endParaRPr sz="1800"/>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p>
          <a:p>
            <a:pPr marL="0" lvl="0" indent="0" algn="l" rtl="0">
              <a:spcBef>
                <a:spcPts val="800"/>
              </a:spcBef>
              <a:spcAft>
                <a:spcPts val="80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031" name="Google Shape;1031;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032" name="Google Shape;1032;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3" name="Google Shape;1033;p54"/>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Inspecting and setting file permissions.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and manage users and groups.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Elevate privileges with sudo and su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
        <p:nvSpPr>
          <p:cNvPr id="1034" name="Google Shape;1034;p54"/>
          <p:cNvSpPr/>
          <p:nvPr/>
        </p:nvSpPr>
        <p:spPr>
          <a:xfrm>
            <a:off x="513375" y="1326813"/>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513375" y="1839638"/>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513375" y="2349375"/>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Primary and Secondary Groups</a:t>
            </a:r>
            <a:endParaRPr>
              <a:solidFill>
                <a:srgbClr val="F1C23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Primary and Secondary Groups</a:t>
            </a:r>
            <a:endParaRPr/>
          </a:p>
        </p:txBody>
      </p:sp>
      <p:sp>
        <p:nvSpPr>
          <p:cNvPr id="1218" name="Google Shape;121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Instructor Demonstration</a:t>
            </a:r>
            <a:endParaRPr/>
          </a:p>
        </p:txBody>
      </p:sp>
      <p:sp>
        <p:nvSpPr>
          <p:cNvPr id="1219" name="Google Shape;1219;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0" name="Google Shape;1220;p72"/>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A</a:t>
            </a:r>
            <a:r>
              <a:rPr lang="en" sz="1800"/>
              <a:t> </a:t>
            </a:r>
            <a:r>
              <a:rPr lang="en" sz="1800">
                <a:latin typeface="Roboto Medium"/>
                <a:ea typeface="Roboto Medium"/>
                <a:cs typeface="Roboto Medium"/>
                <a:sym typeface="Roboto Medium"/>
              </a:rPr>
              <a:t>user’s primary group</a:t>
            </a:r>
            <a:r>
              <a:rPr lang="en" sz="1800"/>
              <a:t> </a:t>
            </a:r>
            <a:r>
              <a:rPr lang="en" sz="1800">
                <a:latin typeface="Roboto Light"/>
                <a:ea typeface="Roboto Light"/>
                <a:cs typeface="Roboto Light"/>
                <a:sym typeface="Roboto Light"/>
              </a:rPr>
              <a:t>sets the group owner of a file or process when that user creates a file. </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a:t>
            </a:r>
            <a:r>
              <a:rPr lang="en" sz="1800">
                <a:solidFill>
                  <a:schemeClr val="dk1"/>
                </a:solidFill>
              </a:rPr>
              <a:t> </a:t>
            </a:r>
            <a:r>
              <a:rPr lang="en" sz="1800">
                <a:solidFill>
                  <a:schemeClr val="dk1"/>
                </a:solidFill>
                <a:latin typeface="Roboto Medium"/>
                <a:ea typeface="Roboto Medium"/>
                <a:cs typeface="Roboto Medium"/>
                <a:sym typeface="Roboto Medium"/>
              </a:rPr>
              <a:t>user’s secondary group</a:t>
            </a:r>
            <a:r>
              <a:rPr lang="en" sz="1800">
                <a:solidFill>
                  <a:schemeClr val="dk1"/>
                </a:solidFill>
              </a:rPr>
              <a:t> </a:t>
            </a:r>
            <a:r>
              <a:rPr lang="en" sz="1800">
                <a:solidFill>
                  <a:schemeClr val="dk1"/>
                </a:solidFill>
                <a:latin typeface="Roboto Light"/>
                <a:ea typeface="Roboto Light"/>
                <a:cs typeface="Roboto Light"/>
                <a:sym typeface="Roboto Light"/>
              </a:rPr>
              <a:t>determines which files they have access to. </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p>
          <a:p>
            <a:pPr marL="0" lvl="0" indent="0" algn="l" rtl="0">
              <a:spcBef>
                <a:spcPts val="800"/>
              </a:spcBef>
              <a:spcAft>
                <a:spcPts val="8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6" name="Google Shape;1226;p7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and Managing Groups</a:t>
            </a:r>
            <a:endParaRPr/>
          </a:p>
        </p:txBody>
      </p:sp>
      <p:sp>
        <p:nvSpPr>
          <p:cNvPr id="1227" name="Google Shape;1227;p73"/>
          <p:cNvSpPr txBox="1"/>
          <p:nvPr/>
        </p:nvSpPr>
        <p:spPr>
          <a:xfrm>
            <a:off x="2042250" y="1312125"/>
            <a:ext cx="3416100" cy="430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Mono"/>
                <a:ea typeface="Roboto Mono"/>
                <a:cs typeface="Roboto Mono"/>
                <a:sym typeface="Roboto Mono"/>
              </a:rPr>
              <a:t>sudo usermod -aG &lt;groupname&gt; &lt;username&gt;</a:t>
            </a:r>
            <a:endParaRPr sz="11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33" name="Google Shape;1233;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4" name="Google Shape;123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User and Group</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run user and group commands and then answer the provided questions.</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5"/>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User and Groups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Sudo</a:t>
            </a:r>
            <a:endParaRPr/>
          </a:p>
        </p:txBody>
      </p:sp>
      <p:sp>
        <p:nvSpPr>
          <p:cNvPr id="1246" name="Google Shape;1246;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Sudo</a:t>
            </a:r>
            <a:endParaRPr/>
          </a:p>
        </p:txBody>
      </p:sp>
      <p:sp>
        <p:nvSpPr>
          <p:cNvPr id="1252" name="Google Shape;1252;p77"/>
          <p:cNvSpPr txBox="1">
            <a:spLocks noGrp="1"/>
          </p:cNvSpPr>
          <p:nvPr>
            <p:ph type="subTitle" idx="1"/>
          </p:nvPr>
        </p:nvSpPr>
        <p:spPr>
          <a:xfrm>
            <a:off x="0" y="612975"/>
            <a:ext cx="9144000" cy="606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Sudo</a:t>
            </a:r>
            <a:r>
              <a:rPr lang="en">
                <a:solidFill>
                  <a:schemeClr val="dk1"/>
                </a:solidFill>
              </a:rPr>
              <a:t> is a safe way for normal users to run privileged commands that they shouldn’t always have access to. </a:t>
            </a:r>
            <a:endParaRPr>
              <a:solidFill>
                <a:schemeClr val="dk1"/>
              </a:solidFill>
            </a:endParaRPr>
          </a:p>
          <a:p>
            <a:pPr marL="0" lvl="0" indent="0" algn="l" rtl="0">
              <a:spcBef>
                <a:spcPts val="0"/>
              </a:spcBef>
              <a:spcAft>
                <a:spcPts val="0"/>
              </a:spcAft>
              <a:buNone/>
            </a:pPr>
            <a:endParaRPr/>
          </a:p>
        </p:txBody>
      </p:sp>
      <p:sp>
        <p:nvSpPr>
          <p:cNvPr id="1253" name="Google Shape;1253;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4" name="Google Shape;1254;p77"/>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Mono Medium"/>
                <a:ea typeface="Roboto Mono Medium"/>
                <a:cs typeface="Roboto Mono Medium"/>
                <a:sym typeface="Roboto Mono Medium"/>
              </a:rPr>
              <a:t>sudo</a:t>
            </a:r>
            <a:r>
              <a:rPr lang="en" sz="1600"/>
              <a:t> </a:t>
            </a:r>
            <a:r>
              <a:rPr lang="en" sz="1600">
                <a:latin typeface="Roboto Light"/>
                <a:ea typeface="Roboto Light"/>
                <a:cs typeface="Roboto Light"/>
                <a:sym typeface="Roboto Light"/>
              </a:rPr>
              <a:t>stands for superuser, allowing normal users to run a privileged command by entering their password.</a:t>
            </a:r>
            <a:endParaRPr sz="1600">
              <a:latin typeface="Roboto Light"/>
              <a:ea typeface="Roboto Light"/>
              <a:cs typeface="Roboto Light"/>
              <a:sym typeface="Roboto Light"/>
            </a:endParaRPr>
          </a:p>
        </p:txBody>
      </p:sp>
      <p:sp>
        <p:nvSpPr>
          <p:cNvPr id="1255" name="Google Shape;1255;p77"/>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Set up by installing the sudo package and then adding privileged users to the sudo group.</a:t>
            </a:r>
            <a:endParaRPr sz="1600"/>
          </a:p>
        </p:txBody>
      </p:sp>
      <p:sp>
        <p:nvSpPr>
          <p:cNvPr id="1256" name="Google Shape;1256;p77"/>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Once a member of the sudo group, they will have to enter a password everytime they want to run privileged commands. </a:t>
            </a:r>
            <a:endParaRPr sz="1600">
              <a:latin typeface="Roboto Light"/>
              <a:ea typeface="Roboto Light"/>
              <a:cs typeface="Roboto Light"/>
              <a:sym typeface="Roboto Light"/>
            </a:endParaRPr>
          </a:p>
        </p:txBody>
      </p:sp>
      <p:sp>
        <p:nvSpPr>
          <p:cNvPr id="1257" name="Google Shape;1257;p77"/>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The system administrator can also control which commands the user can run as root.</a:t>
            </a:r>
            <a:endParaRPr sz="18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3" name="Google Shape;1263;p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Using sudo</a:t>
            </a:r>
            <a:endParaRPr>
              <a:solidFill>
                <a:srgbClr val="F1C232"/>
              </a:solidFill>
            </a:endParaRPr>
          </a:p>
        </p:txBody>
      </p:sp>
      <p:sp>
        <p:nvSpPr>
          <p:cNvPr id="1264" name="Google Shape;1264;p78"/>
          <p:cNvSpPr txBox="1"/>
          <p:nvPr/>
        </p:nvSpPr>
        <p:spPr>
          <a:xfrm>
            <a:off x="2970625" y="671825"/>
            <a:ext cx="2750100" cy="10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Mono"/>
                <a:ea typeface="Roboto Mono"/>
                <a:cs typeface="Roboto Mono"/>
                <a:sym typeface="Roboto Mono"/>
              </a:rPr>
              <a:t>Using sudo</a:t>
            </a:r>
            <a:endParaRPr sz="1200">
              <a:latin typeface="Roboto Mono"/>
              <a:ea typeface="Roboto Mono"/>
              <a:cs typeface="Roboto Mono"/>
              <a:sym typeface="Roboto Mono"/>
            </a:endParaRPr>
          </a:p>
          <a:p>
            <a:pPr marL="0" lvl="0" indent="0" algn="l" rtl="0">
              <a:spcBef>
                <a:spcPts val="0"/>
              </a:spcBef>
              <a:spcAft>
                <a:spcPts val="0"/>
              </a:spcAft>
              <a:buNone/>
            </a:pP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Controlling available </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commands</a:t>
            </a:r>
            <a:endParaRPr sz="1200">
              <a:latin typeface="Roboto Mono"/>
              <a:ea typeface="Roboto Mono"/>
              <a:cs typeface="Roboto Mono"/>
              <a:sym typeface="Roboto Mono"/>
            </a:endParaRPr>
          </a:p>
          <a:p>
            <a:pPr marL="0" lvl="0" indent="0" algn="l" rtl="0">
              <a:spcBef>
                <a:spcPts val="0"/>
              </a:spcBef>
              <a:spcAft>
                <a:spcPts val="0"/>
              </a:spcAft>
              <a:buNone/>
            </a:pP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Logging</a:t>
            </a:r>
            <a:r>
              <a:rPr lang="en" sz="1100">
                <a:latin typeface="Roboto Mono"/>
                <a:ea typeface="Roboto Mono"/>
                <a:cs typeface="Roboto Mono"/>
                <a:sym typeface="Roboto Mono"/>
              </a:rPr>
              <a:t> </a:t>
            </a:r>
            <a:endParaRPr sz="11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270" name="Google Shape;1270;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1" name="Google Shape;1271;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Sudo Wrestling</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interpret suspicious activity occurring in an </a:t>
            </a:r>
            <a:r>
              <a:rPr lang="en" sz="1500">
                <a:latin typeface="Roboto Mono"/>
                <a:ea typeface="Roboto Mono"/>
                <a:cs typeface="Roboto Mono"/>
                <a:sym typeface="Roboto Mono"/>
              </a:rPr>
              <a:t>auth.log</a:t>
            </a:r>
            <a:r>
              <a:rPr lang="en" sz="1800">
                <a:latin typeface="Roboto Light"/>
                <a:ea typeface="Roboto Light"/>
                <a:cs typeface="Roboto Light"/>
                <a:sym typeface="Roboto Light"/>
              </a:rPr>
              <a:t> file.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Sudo Wrestling</a:t>
            </a:r>
            <a:endParaRPr/>
          </a:p>
        </p:txBody>
      </p:sp>
      <p:sp>
        <p:nvSpPr>
          <p:cNvPr id="1277" name="Google Shape;1277;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278" name="Google Shape;1278;p80"/>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Add your new user to the sudo group to allow them to run </a:t>
            </a:r>
            <a:r>
              <a:rPr lang="en" sz="1200">
                <a:solidFill>
                  <a:srgbClr val="24292E"/>
                </a:solidFill>
                <a:latin typeface="Roboto Mono Medium"/>
                <a:ea typeface="Roboto Mono Medium"/>
                <a:cs typeface="Roboto Mono Medium"/>
                <a:sym typeface="Roboto Mono Medium"/>
              </a:rPr>
              <a:t>nano</a:t>
            </a:r>
            <a:r>
              <a:rPr lang="en" sz="1200">
                <a:solidFill>
                  <a:srgbClr val="24292E"/>
                </a:solidFill>
              </a:rPr>
              <a:t> and/or </a:t>
            </a:r>
            <a:r>
              <a:rPr lang="en" sz="1200">
                <a:solidFill>
                  <a:srgbClr val="24292E"/>
                </a:solidFill>
                <a:latin typeface="Roboto Medium"/>
                <a:ea typeface="Roboto Medium"/>
                <a:cs typeface="Roboto Medium"/>
                <a:sym typeface="Roboto Medium"/>
              </a:rPr>
              <a:t>vi</a:t>
            </a:r>
            <a:r>
              <a:rPr lang="en" sz="1200">
                <a:solidFill>
                  <a:srgbClr val="24292E"/>
                </a:solidFill>
              </a:rPr>
              <a:t> as root.</a:t>
            </a:r>
            <a:endParaRPr sz="1200">
              <a:solidFill>
                <a:srgbClr val="24292E"/>
              </a:solidFill>
            </a:endParaRPr>
          </a:p>
          <a:p>
            <a:pPr marL="914400" lvl="1" indent="-304800" algn="l" rtl="0">
              <a:lnSpc>
                <a:spcPct val="200000"/>
              </a:lnSpc>
              <a:spcBef>
                <a:spcPts val="0"/>
              </a:spcBef>
              <a:spcAft>
                <a:spcPts val="0"/>
              </a:spcAft>
              <a:buClr>
                <a:srgbClr val="24292E"/>
              </a:buClr>
              <a:buSzPts val="1200"/>
              <a:buFont typeface="Arial"/>
              <a:buChar char="○"/>
            </a:pPr>
            <a:r>
              <a:rPr lang="en" sz="1200">
                <a:solidFill>
                  <a:srgbClr val="24292E"/>
                </a:solidFill>
              </a:rPr>
              <a:t>This allows them to read and modify </a:t>
            </a:r>
            <a:r>
              <a:rPr lang="en" sz="1200">
                <a:solidFill>
                  <a:srgbClr val="24292E"/>
                </a:solidFill>
                <a:latin typeface="Roboto Mono Medium"/>
                <a:ea typeface="Roboto Mono Medium"/>
                <a:cs typeface="Roboto Mono Medium"/>
                <a:sym typeface="Roboto Mono Medium"/>
              </a:rPr>
              <a:t>root</a:t>
            </a:r>
            <a:r>
              <a:rPr lang="en" sz="1200">
                <a:solidFill>
                  <a:srgbClr val="24292E"/>
                </a:solidFill>
              </a:rPr>
              <a:t>-owned files, such as </a:t>
            </a:r>
            <a:r>
              <a:rPr lang="en" sz="1200">
                <a:solidFill>
                  <a:srgbClr val="24292E"/>
                </a:solidFill>
                <a:latin typeface="Roboto Mono Medium"/>
                <a:ea typeface="Roboto Mono Medium"/>
                <a:cs typeface="Roboto Mono Medium"/>
                <a:sym typeface="Roboto Mono Medium"/>
              </a:rPr>
              <a:t>/etc/passwd</a:t>
            </a:r>
            <a:r>
              <a:rPr lang="en" sz="1200">
                <a:solidFill>
                  <a:srgbClr val="24292E"/>
                </a:solidFill>
              </a:rPr>
              <a:t> and </a:t>
            </a:r>
            <a:r>
              <a:rPr lang="en" sz="1200">
                <a:solidFill>
                  <a:srgbClr val="24292E"/>
                </a:solidFill>
                <a:latin typeface="Roboto Medium"/>
                <a:ea typeface="Roboto Medium"/>
                <a:cs typeface="Roboto Medium"/>
                <a:sym typeface="Roboto Medium"/>
              </a:rPr>
              <a:t>/etc/shadow</a:t>
            </a:r>
            <a:endParaRPr sz="1200">
              <a:solidFill>
                <a:srgbClr val="24292E"/>
              </a:solidFill>
              <a:latin typeface="Roboto Medium"/>
              <a:ea typeface="Roboto Medium"/>
              <a:cs typeface="Roboto Medium"/>
              <a:sym typeface="Roboto Medium"/>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Determine which user's account has been compromised</a:t>
            </a:r>
            <a:endParaRPr sz="1200">
              <a:solidFill>
                <a:srgbClr val="24292E"/>
              </a:solidFill>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Inspect </a:t>
            </a:r>
            <a:r>
              <a:rPr lang="en" sz="1200">
                <a:solidFill>
                  <a:srgbClr val="24292E"/>
                </a:solidFill>
                <a:latin typeface="Roboto Mono Medium"/>
                <a:ea typeface="Roboto Mono Medium"/>
                <a:cs typeface="Roboto Mono Medium"/>
                <a:sym typeface="Roboto Mono Medium"/>
              </a:rPr>
              <a:t>sudoers</a:t>
            </a:r>
            <a:r>
              <a:rPr lang="en" sz="1200">
                <a:solidFill>
                  <a:srgbClr val="24292E"/>
                </a:solidFill>
              </a:rPr>
              <a:t> log for evidence of brute-force attempts to </a:t>
            </a:r>
            <a:r>
              <a:rPr lang="en" sz="1000">
                <a:solidFill>
                  <a:srgbClr val="24292E"/>
                </a:solidFill>
                <a:latin typeface="Roboto Mono Medium"/>
                <a:ea typeface="Roboto Mono Medium"/>
                <a:cs typeface="Roboto Mono Medium"/>
                <a:sym typeface="Roboto Mono Medium"/>
              </a:rPr>
              <a:t>sudo cp /etc/shadow</a:t>
            </a:r>
            <a:r>
              <a:rPr lang="en" sz="1200">
                <a:solidFill>
                  <a:srgbClr val="24292E"/>
                </a:solidFill>
              </a:rPr>
              <a:t> to a directory in </a:t>
            </a:r>
            <a:r>
              <a:rPr lang="en" sz="1200">
                <a:solidFill>
                  <a:srgbClr val="24292E"/>
                </a:solidFill>
                <a:latin typeface="Roboto Mono Medium"/>
                <a:ea typeface="Roboto Mono Medium"/>
                <a:cs typeface="Roboto Mono Medium"/>
                <a:sym typeface="Roboto Mono Medium"/>
              </a:rPr>
              <a:t>/home</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Identify which user was attempting </a:t>
            </a:r>
            <a:r>
              <a:rPr lang="en" sz="1200">
                <a:solidFill>
                  <a:srgbClr val="24292E"/>
                </a:solidFill>
                <a:latin typeface="Roboto Mono Medium"/>
                <a:ea typeface="Roboto Mono Medium"/>
                <a:cs typeface="Roboto Mono Medium"/>
                <a:sym typeface="Roboto Mono Medium"/>
              </a:rPr>
              <a:t>sudo</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Search for other suspicious activity in that user's </a:t>
            </a:r>
            <a:r>
              <a:rPr lang="en" sz="1200">
                <a:solidFill>
                  <a:srgbClr val="24292E"/>
                </a:solidFill>
                <a:latin typeface="Roboto Mono Medium"/>
                <a:ea typeface="Roboto Mono Medium"/>
                <a:cs typeface="Roboto Mono Medium"/>
                <a:sym typeface="Roboto Mono Medium"/>
              </a:rPr>
              <a:t>.bash_history</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Remove that user from privileged groups</a:t>
            </a:r>
            <a:endParaRPr sz="1200">
              <a:solidFill>
                <a:srgbClr val="24292E"/>
              </a:solidFill>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Change that user's password </a:t>
            </a:r>
            <a:r>
              <a:rPr lang="en" sz="1200" i="1">
                <a:solidFill>
                  <a:srgbClr val="24292E"/>
                </a:solidFill>
              </a:rPr>
              <a:t>or</a:t>
            </a:r>
            <a:r>
              <a:rPr lang="en" sz="1200">
                <a:solidFill>
                  <a:srgbClr val="24292E"/>
                </a:solidFill>
              </a:rPr>
              <a:t> remove their account</a:t>
            </a:r>
            <a:endParaRPr sz="1200">
              <a:solidFill>
                <a:srgbClr val="24292E"/>
              </a:solidFill>
            </a:endParaRPr>
          </a:p>
          <a:p>
            <a:pPr marL="0" lvl="0" indent="0" algn="l" rtl="0">
              <a:spcBef>
                <a:spcPts val="1200"/>
              </a:spcBef>
              <a:spcAft>
                <a:spcPts val="800"/>
              </a:spcAft>
              <a:buNone/>
            </a:pPr>
            <a:endParaRPr/>
          </a:p>
        </p:txBody>
      </p:sp>
      <p:sp>
        <p:nvSpPr>
          <p:cNvPr id="1279" name="Google Shape;1279;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10 Minutes</a:t>
            </a:r>
            <a:endParaRPr/>
          </a:p>
        </p:txBody>
      </p:sp>
      <p:sp>
        <p:nvSpPr>
          <p:cNvPr id="1280" name="Google Shape;1280;p8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87678" y="208793"/>
            <a:ext cx="3204667" cy="4319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4548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6" name="Google Shape;1286;p81"/>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Sudo Wrestling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Switching Users</a:t>
            </a:r>
            <a:endParaRPr/>
          </a:p>
        </p:txBody>
      </p:sp>
      <p:sp>
        <p:nvSpPr>
          <p:cNvPr id="1292" name="Google Shape;1292;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Switching User</a:t>
            </a:r>
            <a:endParaRPr>
              <a:solidFill>
                <a:srgbClr val="F1C232"/>
              </a:solidFill>
            </a:endParaRPr>
          </a:p>
        </p:txBody>
      </p:sp>
      <p:sp>
        <p:nvSpPr>
          <p:cNvPr id="1299" name="Google Shape;1299;p83"/>
          <p:cNvSpPr txBox="1"/>
          <p:nvPr/>
        </p:nvSpPr>
        <p:spPr>
          <a:xfrm>
            <a:off x="3117600" y="955250"/>
            <a:ext cx="22149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su &lt;username&gt;</a:t>
            </a:r>
            <a:endParaRPr>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8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305" name="Google Shape;1305;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6" name="Google Shape;1306;p8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su-per Privileged</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students will crack user passwords, and then use </a:t>
            </a:r>
            <a:r>
              <a:rPr lang="en" sz="1800">
                <a:latin typeface="Roboto Mono"/>
                <a:ea typeface="Roboto Mono"/>
                <a:cs typeface="Roboto Mono"/>
                <a:sym typeface="Roboto Mono"/>
              </a:rPr>
              <a:t>su</a:t>
            </a:r>
            <a:r>
              <a:rPr lang="en" sz="1800">
                <a:latin typeface="Roboto Light"/>
                <a:ea typeface="Roboto Light"/>
                <a:cs typeface="Roboto Light"/>
                <a:sym typeface="Roboto Light"/>
              </a:rPr>
              <a:t> to run files they ordinarily don’t use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su-per Privileged</a:t>
            </a:r>
            <a:endParaRPr/>
          </a:p>
        </p:txBody>
      </p:sp>
      <p:sp>
        <p:nvSpPr>
          <p:cNvPr id="1312" name="Google Shape;1312;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313" name="Google Shape;1313;p85"/>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Clr>
                <a:schemeClr val="dk1"/>
              </a:buClr>
              <a:buSzPts val="1100"/>
              <a:buFont typeface="Arial"/>
              <a:buNone/>
            </a:pPr>
            <a:r>
              <a:rPr lang="en" sz="1200">
                <a:solidFill>
                  <a:srgbClr val="24292E"/>
                </a:solidFill>
                <a:latin typeface="Roboto Medium"/>
                <a:ea typeface="Roboto Medium"/>
                <a:cs typeface="Roboto Medium"/>
                <a:sym typeface="Roboto Medium"/>
              </a:rPr>
              <a:t>Cracking Passwords</a:t>
            </a:r>
            <a:endParaRPr sz="1200">
              <a:solidFill>
                <a:srgbClr val="24292E"/>
              </a:solidFill>
              <a:latin typeface="Roboto Medium"/>
              <a:ea typeface="Roboto Medium"/>
              <a:cs typeface="Roboto Medium"/>
              <a:sym typeface="Roboto Medium"/>
            </a:endParaRPr>
          </a:p>
          <a:p>
            <a:pPr marL="457200" lvl="0" indent="-304800" algn="l" rtl="0">
              <a:lnSpc>
                <a:spcPct val="115000"/>
              </a:lnSpc>
              <a:spcBef>
                <a:spcPts val="500"/>
              </a:spcBef>
              <a:spcAft>
                <a:spcPts val="0"/>
              </a:spcAft>
              <a:buClr>
                <a:srgbClr val="24292E"/>
              </a:buClr>
              <a:buSzPts val="1200"/>
              <a:buFont typeface="Arial"/>
              <a:buChar char="☐"/>
            </a:pPr>
            <a:r>
              <a:rPr lang="en" sz="1200">
                <a:solidFill>
                  <a:srgbClr val="24292E"/>
                </a:solidFill>
              </a:rPr>
              <a:t>What happens when you try to read </a:t>
            </a:r>
            <a:r>
              <a:rPr lang="en" sz="1200">
                <a:solidFill>
                  <a:srgbClr val="24292E"/>
                </a:solidFill>
                <a:latin typeface="Roboto Mono Medium"/>
                <a:ea typeface="Roboto Mono Medium"/>
                <a:cs typeface="Roboto Mono Medium"/>
                <a:sym typeface="Roboto Mono Medium"/>
              </a:rPr>
              <a:t>/etc/shadow</a:t>
            </a:r>
            <a:r>
              <a:rPr lang="en" sz="1200">
                <a:solidFill>
                  <a:srgbClr val="24292E"/>
                </a:solidFill>
              </a:rPr>
              <a:t>? Why does this happen?</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An administrator left a copy of </a:t>
            </a:r>
            <a:r>
              <a:rPr lang="en" sz="1200">
                <a:solidFill>
                  <a:srgbClr val="24292E"/>
                </a:solidFill>
                <a:latin typeface="Roboto Mono Medium"/>
                <a:ea typeface="Roboto Mono Medium"/>
                <a:cs typeface="Roboto Mono Medium"/>
                <a:sym typeface="Roboto Mono Medium"/>
              </a:rPr>
              <a:t>/etc/shadow</a:t>
            </a:r>
            <a:r>
              <a:rPr lang="en" sz="1200">
                <a:solidFill>
                  <a:srgbClr val="24292E"/>
                </a:solidFill>
              </a:rPr>
              <a:t> in one of the tmp directories. Find it.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Create a new folder in your </a:t>
            </a:r>
            <a:r>
              <a:rPr lang="en" sz="1200">
                <a:solidFill>
                  <a:srgbClr val="24292E"/>
                </a:solidFill>
                <a:latin typeface="Roboto Mono"/>
                <a:ea typeface="Roboto Mono"/>
                <a:cs typeface="Roboto Mono"/>
                <a:sym typeface="Roboto Mono"/>
              </a:rPr>
              <a:t>Documents</a:t>
            </a:r>
            <a:r>
              <a:rPr lang="en" sz="1200">
                <a:solidFill>
                  <a:srgbClr val="24292E"/>
                </a:solidFill>
              </a:rPr>
              <a:t> directory, called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 and change into it.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Move the copied </a:t>
            </a:r>
            <a:r>
              <a:rPr lang="en" sz="1200">
                <a:solidFill>
                  <a:srgbClr val="24292E"/>
                </a:solidFill>
                <a:latin typeface="Roboto Mono"/>
                <a:ea typeface="Roboto Mono"/>
                <a:cs typeface="Roboto Mono"/>
                <a:sym typeface="Roboto Mono"/>
              </a:rPr>
              <a:t>shadow</a:t>
            </a:r>
            <a:r>
              <a:rPr lang="en" sz="1200">
                <a:solidFill>
                  <a:srgbClr val="24292E"/>
                </a:solidFill>
              </a:rPr>
              <a:t> file you found into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 and change into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There's a program called </a:t>
            </a:r>
            <a:r>
              <a:rPr lang="en" sz="1200">
                <a:solidFill>
                  <a:srgbClr val="24292E"/>
                </a:solidFill>
                <a:latin typeface="Roboto Mono Medium"/>
                <a:ea typeface="Roboto Mono Medium"/>
                <a:cs typeface="Roboto Mono Medium"/>
                <a:sym typeface="Roboto Mono Medium"/>
              </a:rPr>
              <a:t>john-the-ripper</a:t>
            </a:r>
            <a:r>
              <a:rPr lang="en" sz="1200">
                <a:solidFill>
                  <a:srgbClr val="24292E"/>
                </a:solidFill>
              </a:rPr>
              <a:t> on your VM. Run it, and pass the shadow file as argument.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What do you see when </a:t>
            </a:r>
            <a:r>
              <a:rPr lang="en" sz="1200">
                <a:solidFill>
                  <a:srgbClr val="24292E"/>
                </a:solidFill>
                <a:latin typeface="Roboto Mono Medium"/>
                <a:ea typeface="Roboto Mono Medium"/>
                <a:cs typeface="Roboto Mono Medium"/>
                <a:sym typeface="Roboto Mono Medium"/>
              </a:rPr>
              <a:t>john</a:t>
            </a:r>
            <a:r>
              <a:rPr lang="en" sz="1200">
                <a:solidFill>
                  <a:srgbClr val="24292E"/>
                </a:solidFill>
              </a:rPr>
              <a:t> finishes running? Record your response.</a:t>
            </a:r>
            <a:endParaRPr sz="1200">
              <a:solidFill>
                <a:srgbClr val="24292E"/>
              </a:solidFill>
            </a:endParaRPr>
          </a:p>
          <a:p>
            <a:pPr marL="0" lvl="0" indent="0" algn="l" rtl="0">
              <a:lnSpc>
                <a:spcPct val="114000"/>
              </a:lnSpc>
              <a:spcBef>
                <a:spcPts val="1200"/>
              </a:spcBef>
              <a:spcAft>
                <a:spcPts val="0"/>
              </a:spcAft>
              <a:buClr>
                <a:schemeClr val="dk1"/>
              </a:buClr>
              <a:buSzPts val="1100"/>
              <a:buFont typeface="Arial"/>
              <a:buNone/>
            </a:pPr>
            <a:r>
              <a:rPr lang="en" sz="1200">
                <a:solidFill>
                  <a:srgbClr val="24292E"/>
                </a:solidFill>
                <a:latin typeface="Roboto Medium"/>
                <a:ea typeface="Roboto Medium"/>
                <a:cs typeface="Roboto Medium"/>
                <a:sym typeface="Roboto Medium"/>
              </a:rPr>
              <a:t>Finding the Flag</a:t>
            </a:r>
            <a:endParaRPr sz="1200">
              <a:solidFill>
                <a:srgbClr val="24292E"/>
              </a:solidFill>
              <a:latin typeface="Roboto Medium"/>
              <a:ea typeface="Roboto Medium"/>
              <a:cs typeface="Roboto Medium"/>
              <a:sym typeface="Roboto Medium"/>
            </a:endParaRPr>
          </a:p>
          <a:p>
            <a:pPr marL="457200" lvl="0" indent="-304800" algn="l" rtl="0">
              <a:lnSpc>
                <a:spcPct val="115000"/>
              </a:lnSpc>
              <a:spcBef>
                <a:spcPts val="500"/>
              </a:spcBef>
              <a:spcAft>
                <a:spcPts val="0"/>
              </a:spcAft>
              <a:buClr>
                <a:srgbClr val="24292E"/>
              </a:buClr>
              <a:buSzPts val="1200"/>
              <a:buFont typeface="Roboto"/>
              <a:buChar char="☐"/>
            </a:pPr>
            <a:r>
              <a:rPr lang="en" sz="1200">
                <a:solidFill>
                  <a:srgbClr val="24292E"/>
                </a:solidFill>
              </a:rPr>
              <a:t>One of the users has a "flag" file somewhere in their home directory that is executable.</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Find out who, and what the path to the file is.</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Use the passwords you just cracked to login as the user who owns the flag.</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Move into the directory you found, and run the flag file.</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If all goes well, you should get a message verifying that you have found the flag!</a:t>
            </a:r>
            <a:endParaRPr sz="1200">
              <a:solidFill>
                <a:srgbClr val="24292E"/>
              </a:solidFill>
            </a:endParaRPr>
          </a:p>
          <a:p>
            <a:pPr marL="0" lvl="0" indent="0" algn="l" rtl="0">
              <a:spcBef>
                <a:spcPts val="1200"/>
              </a:spcBef>
              <a:spcAft>
                <a:spcPts val="800"/>
              </a:spcAft>
              <a:buNone/>
            </a:pPr>
            <a:endParaRPr/>
          </a:p>
        </p:txBody>
      </p:sp>
      <p:sp>
        <p:nvSpPr>
          <p:cNvPr id="1314" name="Google Shape;1314;p8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1315" name="Google Shape;1315;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1" name="Google Shape;1321;p86"/>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su-per Privilege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327" name="Google Shape;1327;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328" name="Google Shape;1328;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9" name="Google Shape;1329;p87"/>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Inspecting and setting file permissions.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and manage users and groups.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Elevate privileges with sudo and su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
        <p:nvSpPr>
          <p:cNvPr id="1330" name="Google Shape;1330;p87"/>
          <p:cNvSpPr/>
          <p:nvPr/>
        </p:nvSpPr>
        <p:spPr>
          <a:xfrm>
            <a:off x="513375" y="1326813"/>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a:off x="513375" y="1839638"/>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7"/>
          <p:cNvSpPr/>
          <p:nvPr/>
        </p:nvSpPr>
        <p:spPr>
          <a:xfrm>
            <a:off x="513375" y="2349375"/>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5"/>
          <p:cNvSpPr txBox="1">
            <a:spLocks noGrp="1"/>
          </p:cNvSpPr>
          <p:nvPr>
            <p:ph type="title"/>
          </p:nvPr>
        </p:nvSpPr>
        <p:spPr>
          <a:xfrm>
            <a:off x="237100" y="1406600"/>
            <a:ext cx="8595300" cy="14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Like Google Docs,</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 Linux has </a:t>
            </a:r>
            <a:r>
              <a:rPr lang="en"/>
              <a:t>access controls</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granting permission to access documents and files on a host. </a:t>
            </a:r>
            <a:endParaRPr>
              <a:latin typeface="Roboto"/>
              <a:ea typeface="Roboto"/>
              <a:cs typeface="Roboto"/>
              <a:sym typeface="Roboto"/>
            </a:endParaRPr>
          </a:p>
        </p:txBody>
      </p:sp>
      <p:sp>
        <p:nvSpPr>
          <p:cNvPr id="1042" name="Google Shape;1042;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48" name="Google Shape;1048;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9" name="Google Shape;1049;p56"/>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55" name="Google Shape;1055;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6" name="Google Shape;1056;p57"/>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1057" name="Google Shape;1057;p57"/>
          <p:cNvSpPr/>
          <p:nvPr/>
        </p:nvSpPr>
        <p:spPr>
          <a:xfrm>
            <a:off x="1784500" y="1427575"/>
            <a:ext cx="640200" cy="640200"/>
          </a:xfrm>
          <a:prstGeom prst="rect">
            <a:avLst/>
          </a:prstGeom>
          <a:noFill/>
          <a:ln w="2857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57"/>
          <p:cNvCxnSpPr>
            <a:endCxn id="1057"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59" name="Google Shape;1059;p57"/>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latin typeface="Roboto"/>
                <a:ea typeface="Roboto"/>
                <a:cs typeface="Roboto"/>
                <a:sym typeface="Roboto"/>
              </a:rPr>
              <a:t>Indicates File or Directory</a:t>
            </a:r>
            <a:endParaRPr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65" name="Google Shape;1065;p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6" name="Google Shape;1066;p58"/>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67" name="Google Shape;1067;p58"/>
          <p:cNvCxnSpPr>
            <a:endCxn id="1068"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69" name="Google Shape;1069;p58"/>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endParaRPr lang="en-US" dirty="0">
              <a:latin typeface="Roboto"/>
              <a:ea typeface="Roboto"/>
              <a:cs typeface="Roboto"/>
              <a:sym typeface="Roboto"/>
            </a:endParaRPr>
          </a:p>
        </p:txBody>
      </p:sp>
      <p:sp>
        <p:nvSpPr>
          <p:cNvPr id="1070" name="Google Shape;1070;p58"/>
          <p:cNvSpPr/>
          <p:nvPr/>
        </p:nvSpPr>
        <p:spPr>
          <a:xfrm>
            <a:off x="2445775" y="1291175"/>
            <a:ext cx="1532700" cy="923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072" name="Google Shape;1072;p58"/>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78" name="Google Shape;1078;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59"/>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80" name="Google Shape;1080;p59"/>
          <p:cNvCxnSpPr>
            <a:endCxn id="1081"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82" name="Google Shape;1082;p59"/>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endParaRPr lang="en-US" dirty="0">
              <a:latin typeface="Roboto"/>
              <a:ea typeface="Roboto"/>
              <a:cs typeface="Roboto"/>
              <a:sym typeface="Roboto"/>
            </a:endParaRPr>
          </a:p>
        </p:txBody>
      </p:sp>
      <p:sp>
        <p:nvSpPr>
          <p:cNvPr id="1083" name="Google Shape;1083;p59"/>
          <p:cNvSpPr/>
          <p:nvPr/>
        </p:nvSpPr>
        <p:spPr>
          <a:xfrm>
            <a:off x="4133325" y="1291175"/>
            <a:ext cx="1532700" cy="923700"/>
          </a:xfrm>
          <a:prstGeom prst="rect">
            <a:avLst/>
          </a:prstGeom>
          <a:no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84" name="Google Shape;1084;p59"/>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085" name="Google Shape;1085;p59"/>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
        <p:nvSpPr>
          <p:cNvPr id="1086" name="Google Shape;1086;p59"/>
          <p:cNvSpPr/>
          <p:nvPr/>
        </p:nvSpPr>
        <p:spPr>
          <a:xfrm>
            <a:off x="4815700" y="3201575"/>
            <a:ext cx="2711100" cy="479400"/>
          </a:xfrm>
          <a:prstGeom prst="rect">
            <a:avLst/>
          </a:prstGeom>
          <a:solidFill>
            <a:schemeClr val="lt2"/>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a:t>
            </a:r>
            <a:endParaRPr>
              <a:latin typeface="Roboto"/>
              <a:ea typeface="Roboto"/>
              <a:cs typeface="Roboto"/>
              <a:sym typeface="Roboto"/>
            </a:endParaRPr>
          </a:p>
        </p:txBody>
      </p:sp>
      <p:cxnSp>
        <p:nvCxnSpPr>
          <p:cNvPr id="1087" name="Google Shape;1087;p59"/>
          <p:cNvCxnSpPr/>
          <p:nvPr/>
        </p:nvCxnSpPr>
        <p:spPr>
          <a:xfrm rot="10800000">
            <a:off x="4815700" y="2256950"/>
            <a:ext cx="0" cy="1152900"/>
          </a:xfrm>
          <a:prstGeom prst="straightConnector1">
            <a:avLst/>
          </a:prstGeom>
          <a:noFill/>
          <a:ln w="28575" cap="flat" cmpd="sng">
            <a:solidFill>
              <a:srgbClr val="351C7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93" name="Google Shape;109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4" name="Google Shape;1094;p60"/>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95" name="Google Shape;1095;p60"/>
          <p:cNvCxnSpPr>
            <a:endCxn id="1096"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97" name="Google Shape;1097;p60"/>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endParaRPr lang="en-US" dirty="0">
              <a:latin typeface="Roboto"/>
              <a:ea typeface="Roboto"/>
              <a:cs typeface="Roboto"/>
              <a:sym typeface="Roboto"/>
            </a:endParaRPr>
          </a:p>
        </p:txBody>
      </p:sp>
      <p:sp>
        <p:nvSpPr>
          <p:cNvPr id="1098" name="Google Shape;1098;p60"/>
          <p:cNvSpPr/>
          <p:nvPr/>
        </p:nvSpPr>
        <p:spPr>
          <a:xfrm>
            <a:off x="5760350" y="1291175"/>
            <a:ext cx="1532700" cy="923700"/>
          </a:xfrm>
          <a:prstGeom prst="rect">
            <a:avLst/>
          </a:prstGeom>
          <a:no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100" name="Google Shape;1100;p60"/>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
        <p:nvSpPr>
          <p:cNvPr id="1101" name="Google Shape;1101;p60"/>
          <p:cNvSpPr/>
          <p:nvPr/>
        </p:nvSpPr>
        <p:spPr>
          <a:xfrm>
            <a:off x="4815700" y="3201575"/>
            <a:ext cx="2711100" cy="479400"/>
          </a:xfrm>
          <a:prstGeom prst="rect">
            <a:avLst/>
          </a:prstGeom>
          <a:solidFill>
            <a:schemeClr val="lt2"/>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a:t>
            </a:r>
            <a:endParaRPr>
              <a:latin typeface="Roboto"/>
              <a:ea typeface="Roboto"/>
              <a:cs typeface="Roboto"/>
              <a:sym typeface="Roboto"/>
            </a:endParaRPr>
          </a:p>
        </p:txBody>
      </p:sp>
      <p:cxnSp>
        <p:nvCxnSpPr>
          <p:cNvPr id="1102" name="Google Shape;1102;p60"/>
          <p:cNvCxnSpPr/>
          <p:nvPr/>
        </p:nvCxnSpPr>
        <p:spPr>
          <a:xfrm rot="10800000">
            <a:off x="4815700" y="2256950"/>
            <a:ext cx="0" cy="1152900"/>
          </a:xfrm>
          <a:prstGeom prst="straightConnector1">
            <a:avLst/>
          </a:prstGeom>
          <a:noFill/>
          <a:ln w="28575" cap="flat" cmpd="sng">
            <a:solidFill>
              <a:srgbClr val="351C75"/>
            </a:solidFill>
            <a:prstDash val="solid"/>
            <a:round/>
            <a:headEnd type="none" w="med" len="med"/>
            <a:tailEnd type="triangle" w="med" len="med"/>
          </a:ln>
        </p:spPr>
      </p:cxnSp>
      <p:sp>
        <p:nvSpPr>
          <p:cNvPr id="1103" name="Google Shape;1103;p60"/>
          <p:cNvSpPr/>
          <p:nvPr/>
        </p:nvSpPr>
        <p:spPr>
          <a:xfrm>
            <a:off x="5588450" y="2613850"/>
            <a:ext cx="1949100" cy="479400"/>
          </a:xfrm>
          <a:prstGeom prst="rect">
            <a:avLst/>
          </a:prstGeom>
          <a:solidFill>
            <a:schemeClr val="lt2"/>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Other / World Permission</a:t>
            </a:r>
            <a:endParaRPr>
              <a:latin typeface="Roboto"/>
              <a:ea typeface="Roboto"/>
              <a:cs typeface="Roboto"/>
              <a:sym typeface="Roboto"/>
            </a:endParaRPr>
          </a:p>
        </p:txBody>
      </p:sp>
      <p:cxnSp>
        <p:nvCxnSpPr>
          <p:cNvPr id="1104" name="Google Shape;1104;p60"/>
          <p:cNvCxnSpPr/>
          <p:nvPr/>
        </p:nvCxnSpPr>
        <p:spPr>
          <a:xfrm rot="10800000">
            <a:off x="6526100" y="2204425"/>
            <a:ext cx="1200" cy="402900"/>
          </a:xfrm>
          <a:prstGeom prst="straightConnector1">
            <a:avLst/>
          </a:prstGeom>
          <a:noFill/>
          <a:ln w="28575" cap="flat" cmpd="sng">
            <a:solidFill>
              <a:srgbClr val="741B47"/>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1292</Words>
  <Application>Microsoft Office PowerPoint</Application>
  <PresentationFormat>On-screen Show (16:9)</PresentationFormat>
  <Paragraphs>254</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Roboto</vt:lpstr>
      <vt:lpstr>Roboto Medium</vt:lpstr>
      <vt:lpstr>Roboto Thin</vt:lpstr>
      <vt:lpstr>Arial</vt:lpstr>
      <vt:lpstr>Roboto Light</vt:lpstr>
      <vt:lpstr>Calibri</vt:lpstr>
      <vt:lpstr>Roboto Mono</vt:lpstr>
      <vt:lpstr>Roboto Mono Medium</vt:lpstr>
      <vt:lpstr>Simple Light</vt:lpstr>
      <vt:lpstr>Linux 1 Day 2 </vt:lpstr>
      <vt:lpstr>Today’s Objectives </vt:lpstr>
      <vt:lpstr>PowerPoint Presentation</vt:lpstr>
      <vt:lpstr>Like Google Docs,  Linux has access controls,  granting permission to access documents and files on a host. </vt:lpstr>
      <vt:lpstr>Inspecting File Permissions</vt:lpstr>
      <vt:lpstr>Inspecting File Permissions</vt:lpstr>
      <vt:lpstr>Inspecting File Permissions</vt:lpstr>
      <vt:lpstr>Inspecting File Permissions</vt:lpstr>
      <vt:lpstr>Inspecting File Permissions</vt:lpstr>
      <vt:lpstr>Changing File Permissions</vt:lpstr>
      <vt:lpstr>Changing File Permissions</vt:lpstr>
      <vt:lpstr>15 Minutes</vt:lpstr>
      <vt:lpstr>Your Turn: File Permissions</vt:lpstr>
      <vt:lpstr>PowerPoint Presentation</vt:lpstr>
      <vt:lpstr>Users and Groups</vt:lpstr>
      <vt:lpstr>Groups allow multiple related users to share file permissions.</vt:lpstr>
      <vt:lpstr>Determining Group Membership</vt:lpstr>
      <vt:lpstr>Adding Users</vt:lpstr>
      <vt:lpstr>Adding Users</vt:lpstr>
      <vt:lpstr>Primary and Secondary Groups</vt:lpstr>
      <vt:lpstr>Primary and Secondary Groups</vt:lpstr>
      <vt:lpstr>Creating and Managing Groups</vt:lpstr>
      <vt:lpstr>15 Minutes</vt:lpstr>
      <vt:lpstr>PowerPoint Presentation</vt:lpstr>
      <vt:lpstr>Sudo</vt:lpstr>
      <vt:lpstr>Sudo</vt:lpstr>
      <vt:lpstr>Using sudo</vt:lpstr>
      <vt:lpstr>10 Minutes</vt:lpstr>
      <vt:lpstr>Sudo Wrestling</vt:lpstr>
      <vt:lpstr>PowerPoint Presentation</vt:lpstr>
      <vt:lpstr>Switching Users</vt:lpstr>
      <vt:lpstr>Switching User</vt:lpstr>
      <vt:lpstr>10 Minutes</vt:lpstr>
      <vt:lpstr>Your Turn: su-per Privileged</vt:lpstr>
      <vt:lpstr>PowerPoint Presentation</vt:lpstr>
      <vt:lpstr>Today’s Objectives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1 Day 2 </dc:title>
  <cp:lastModifiedBy>Schmidt, Daniel(CID)</cp:lastModifiedBy>
  <cp:revision>5</cp:revision>
  <dcterms:modified xsi:type="dcterms:W3CDTF">2019-10-30T21:34:57Z</dcterms:modified>
</cp:coreProperties>
</file>